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Horizon" charset="1" panose="02000500000000000000"/>
      <p:regular r:id="rId24"/>
    </p:embeddedFont>
    <p:embeddedFont>
      <p:font typeface="Poppins" charset="1" panose="00000500000000000000"/>
      <p:regular r:id="rId25"/>
    </p:embeddedFont>
    <p:embeddedFont>
      <p:font typeface="Fira Sans Medium" charset="1" panose="020B0603050000020004"/>
      <p:regular r:id="rId26"/>
    </p:embeddedFont>
    <p:embeddedFont>
      <p:font typeface="Poppins Bold" charset="1" panose="00000800000000000000"/>
      <p:regular r:id="rId27"/>
    </p:embeddedFont>
    <p:embeddedFont>
      <p:font typeface="Glacial Indifference Bold" charset="1" panose="00000800000000000000"/>
      <p:regular r:id="rId28"/>
    </p:embeddedFont>
    <p:embeddedFont>
      <p:font typeface="Glacial Indifference" charset="1" panose="00000000000000000000"/>
      <p:regular r:id="rId29"/>
    </p:embeddedFont>
    <p:embeddedFont>
      <p:font typeface="Fira Sans Bold" charset="1" panose="020B0803050000020004"/>
      <p:regular r:id="rId30"/>
    </p:embeddedFont>
    <p:embeddedFont>
      <p:font typeface="Fira Sans Light" charset="1" panose="020B0403050000020004"/>
      <p:regular r:id="rId31"/>
    </p:embeddedFont>
    <p:embeddedFont>
      <p:font typeface="Fira Sans" charset="1" panose="020B0503050000020004"/>
      <p:regular r:id="rId32"/>
    </p:embeddedFont>
    <p:embeddedFont>
      <p:font typeface="Open Sans" charset="1" panose="00000000000000000000"/>
      <p:regular r:id="rId33"/>
    </p:embeddedFont>
    <p:embeddedFont>
      <p:font typeface="Fira Sans Semi-Bold" charset="1" panose="020B06030500000200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0">
            <a:off x="14328902" y="2317173"/>
            <a:ext cx="7321033" cy="634004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F1F7D"/>
            </a:solidFill>
          </p:spPr>
        </p:sp>
      </p:grpSp>
      <p:grpSp>
        <p:nvGrpSpPr>
          <p:cNvPr name="Group 4" id="4"/>
          <p:cNvGrpSpPr/>
          <p:nvPr/>
        </p:nvGrpSpPr>
        <p:grpSpPr>
          <a:xfrm rot="0">
            <a:off x="12122944" y="7035126"/>
            <a:ext cx="4970154" cy="430417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name="Group 6" id="6"/>
          <p:cNvGrpSpPr/>
          <p:nvPr/>
        </p:nvGrpSpPr>
        <p:grpSpPr>
          <a:xfrm rot="0">
            <a:off x="12336342" y="5954842"/>
            <a:ext cx="2271679" cy="196728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BA3F8"/>
            </a:solidFill>
          </p:spPr>
        </p:sp>
      </p:grpSp>
      <p:grpSp>
        <p:nvGrpSpPr>
          <p:cNvPr name="Group 8" id="8"/>
          <p:cNvGrpSpPr/>
          <p:nvPr/>
        </p:nvGrpSpPr>
        <p:grpSpPr>
          <a:xfrm rot="0">
            <a:off x="13737770" y="373605"/>
            <a:ext cx="3799619" cy="329048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sp>
        <p:nvSpPr>
          <p:cNvPr name="Freeform 10" id="10"/>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8545518" y="3308050"/>
            <a:ext cx="7315200" cy="3670900"/>
          </a:xfrm>
          <a:custGeom>
            <a:avLst/>
            <a:gdLst/>
            <a:ahLst/>
            <a:cxnLst/>
            <a:rect r="r" b="b" t="t" l="l"/>
            <a:pathLst>
              <a:path h="3670900" w="7315200">
                <a:moveTo>
                  <a:pt x="0" y="0"/>
                </a:moveTo>
                <a:lnTo>
                  <a:pt x="7315200" y="0"/>
                </a:lnTo>
                <a:lnTo>
                  <a:pt x="7315200" y="3670900"/>
                </a:lnTo>
                <a:lnTo>
                  <a:pt x="0" y="3670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a:grpSpLocks noChangeAspect="true"/>
          </p:cNvGrpSpPr>
          <p:nvPr/>
        </p:nvGrpSpPr>
        <p:grpSpPr>
          <a:xfrm rot="0">
            <a:off x="10817836" y="1935349"/>
            <a:ext cx="6441464" cy="6416302"/>
            <a:chOff x="0" y="0"/>
            <a:chExt cx="6502400" cy="6477000"/>
          </a:xfrm>
        </p:grpSpPr>
        <p:sp>
          <p:nvSpPr>
            <p:cNvPr name="Freeform 13" id="1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572" t="0" r="-24572" b="0"/>
              </a:stretch>
            </a:blipFill>
          </p:spPr>
        </p:sp>
        <p:sp>
          <p:nvSpPr>
            <p:cNvPr name="Freeform 14" id="1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25A1"/>
            </a:solidFill>
          </p:spPr>
        </p:sp>
      </p:grpSp>
      <p:sp>
        <p:nvSpPr>
          <p:cNvPr name="Freeform 15" id="15"/>
          <p:cNvSpPr/>
          <p:nvPr/>
        </p:nvSpPr>
        <p:spPr>
          <a:xfrm flipH="false" flipV="false" rot="0">
            <a:off x="1028700" y="8606150"/>
            <a:ext cx="1743454" cy="389900"/>
          </a:xfrm>
          <a:custGeom>
            <a:avLst/>
            <a:gdLst/>
            <a:ahLst/>
            <a:cxnLst/>
            <a:rect r="r" b="b" t="t" l="l"/>
            <a:pathLst>
              <a:path h="389900" w="1743454">
                <a:moveTo>
                  <a:pt x="0" y="0"/>
                </a:moveTo>
                <a:lnTo>
                  <a:pt x="1743454" y="0"/>
                </a:lnTo>
                <a:lnTo>
                  <a:pt x="1743454" y="389900"/>
                </a:lnTo>
                <a:lnTo>
                  <a:pt x="0" y="3899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8474389"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104900" y="4572697"/>
            <a:ext cx="8945054" cy="970156"/>
          </a:xfrm>
          <a:prstGeom prst="rect">
            <a:avLst/>
          </a:prstGeom>
        </p:spPr>
        <p:txBody>
          <a:bodyPr anchor="t" rtlCol="false" tIns="0" lIns="0" bIns="0" rIns="0">
            <a:spAutoFit/>
          </a:bodyPr>
          <a:lstStyle/>
          <a:p>
            <a:pPr algn="l">
              <a:lnSpc>
                <a:spcPts val="7421"/>
              </a:lnSpc>
            </a:pPr>
            <a:r>
              <a:rPr lang="en-US" sz="5301" spc="265">
                <a:solidFill>
                  <a:srgbClr val="5BA3F8"/>
                </a:solidFill>
                <a:latin typeface="Horizon"/>
                <a:ea typeface="Horizon"/>
                <a:cs typeface="Horizon"/>
                <a:sym typeface="Horizon"/>
              </a:rPr>
              <a:t>HOUSING PRICE</a:t>
            </a:r>
          </a:p>
        </p:txBody>
      </p:sp>
      <p:sp>
        <p:nvSpPr>
          <p:cNvPr name="TextBox 18" id="18"/>
          <p:cNvSpPr txBox="true"/>
          <p:nvPr/>
        </p:nvSpPr>
        <p:spPr>
          <a:xfrm rot="0">
            <a:off x="1104900" y="3381548"/>
            <a:ext cx="8614386" cy="1395000"/>
          </a:xfrm>
          <a:prstGeom prst="rect">
            <a:avLst/>
          </a:prstGeom>
        </p:spPr>
        <p:txBody>
          <a:bodyPr anchor="t" rtlCol="false" tIns="0" lIns="0" bIns="0" rIns="0">
            <a:spAutoFit/>
          </a:bodyPr>
          <a:lstStyle/>
          <a:p>
            <a:pPr algn="l">
              <a:lnSpc>
                <a:spcPts val="10780"/>
              </a:lnSpc>
            </a:pPr>
            <a:r>
              <a:rPr lang="en-US" sz="7700">
                <a:solidFill>
                  <a:srgbClr val="F4F4F4"/>
                </a:solidFill>
                <a:latin typeface="Poppins"/>
                <a:ea typeface="Poppins"/>
                <a:cs typeface="Poppins"/>
                <a:sym typeface="Poppins"/>
              </a:rPr>
              <a:t>CALIFORNIA</a:t>
            </a:r>
          </a:p>
        </p:txBody>
      </p:sp>
      <p:sp>
        <p:nvSpPr>
          <p:cNvPr name="TextBox 19" id="19"/>
          <p:cNvSpPr txBox="true"/>
          <p:nvPr/>
        </p:nvSpPr>
        <p:spPr>
          <a:xfrm rot="0">
            <a:off x="1104900" y="6437396"/>
            <a:ext cx="7883157" cy="441278"/>
          </a:xfrm>
          <a:prstGeom prst="rect">
            <a:avLst/>
          </a:prstGeom>
        </p:spPr>
        <p:txBody>
          <a:bodyPr anchor="t" rtlCol="false" tIns="0" lIns="0" bIns="0" rIns="0">
            <a:spAutoFit/>
          </a:bodyPr>
          <a:lstStyle/>
          <a:p>
            <a:pPr algn="l">
              <a:lnSpc>
                <a:spcPts val="3499"/>
              </a:lnSpc>
            </a:pPr>
            <a:r>
              <a:rPr lang="en-US" sz="2499">
                <a:solidFill>
                  <a:srgbClr val="F4F4F4"/>
                </a:solidFill>
                <a:latin typeface="Poppins"/>
                <a:ea typeface="Poppins"/>
                <a:cs typeface="Poppins"/>
                <a:sym typeface="Poppins"/>
              </a:rPr>
              <a:t>By : Gian Sirait</a:t>
            </a:r>
          </a:p>
        </p:txBody>
      </p:sp>
      <p:sp>
        <p:nvSpPr>
          <p:cNvPr name="TextBox 20" id="20"/>
          <p:cNvSpPr txBox="true"/>
          <p:nvPr/>
        </p:nvSpPr>
        <p:spPr>
          <a:xfrm rot="0">
            <a:off x="2486655" y="1173622"/>
            <a:ext cx="2854010" cy="441278"/>
          </a:xfrm>
          <a:prstGeom prst="rect">
            <a:avLst/>
          </a:prstGeom>
        </p:spPr>
        <p:txBody>
          <a:bodyPr anchor="t" rtlCol="false" tIns="0" lIns="0" bIns="0" rIns="0">
            <a:spAutoFit/>
          </a:bodyPr>
          <a:lstStyle/>
          <a:p>
            <a:pPr algn="l">
              <a:lnSpc>
                <a:spcPts val="3499"/>
              </a:lnSpc>
            </a:pPr>
            <a:r>
              <a:rPr lang="en-US" sz="2499">
                <a:solidFill>
                  <a:srgbClr val="F4F4F4"/>
                </a:solidFill>
                <a:latin typeface="Poppins"/>
                <a:ea typeface="Poppins"/>
                <a:cs typeface="Poppins"/>
                <a:sym typeface="Poppins"/>
              </a:rPr>
              <a:t>Capstone 3</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C4F"/>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2571750"/>
          </a:xfrm>
          <a:prstGeom prst="rect">
            <a:avLst/>
          </a:prstGeom>
        </p:spPr>
        <p:txBody>
          <a:bodyPr anchor="t" rtlCol="false" tIns="0" lIns="0" bIns="0" rIns="0">
            <a:spAutoFit/>
          </a:bodyPr>
          <a:lstStyle/>
          <a:p>
            <a:pPr algn="l">
              <a:lnSpc>
                <a:spcPts val="10199"/>
              </a:lnSpc>
              <a:spcBef>
                <a:spcPct val="0"/>
              </a:spcBef>
            </a:pPr>
            <a:r>
              <a:rPr lang="en-US" sz="8499" spc="-84">
                <a:solidFill>
                  <a:srgbClr val="FFFFFF"/>
                </a:solidFill>
                <a:latin typeface="Fira Sans Medium"/>
                <a:ea typeface="Fira Sans Medium"/>
                <a:cs typeface="Fira Sans Medium"/>
                <a:sym typeface="Fira Sans Medium"/>
              </a:rPr>
              <a:t>Feature Enginering</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025A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11" id="11"/>
          <p:cNvGrpSpPr/>
          <p:nvPr/>
        </p:nvGrpSpPr>
        <p:grpSpPr>
          <a:xfrm rot="0">
            <a:off x="8986898" y="1101331"/>
            <a:ext cx="8272402" cy="1846721"/>
            <a:chOff x="0" y="0"/>
            <a:chExt cx="11029869" cy="2462295"/>
          </a:xfrm>
        </p:grpSpPr>
        <p:sp>
          <p:nvSpPr>
            <p:cNvPr name="TextBox 12" id="12"/>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sz="3600">
                  <a:solidFill>
                    <a:srgbClr val="FFFFFF"/>
                  </a:solidFill>
                  <a:latin typeface="Fira Sans Medium"/>
                  <a:ea typeface="Fira Sans Medium"/>
                  <a:cs typeface="Fira Sans Medium"/>
                  <a:sym typeface="Fira Sans Medium"/>
                </a:rPr>
                <a:t>Add New Feature</a:t>
              </a:r>
            </a:p>
          </p:txBody>
        </p:sp>
        <p:sp>
          <p:nvSpPr>
            <p:cNvPr name="TextBox 13" id="13"/>
            <p:cNvSpPr txBox="true"/>
            <p:nvPr/>
          </p:nvSpPr>
          <p:spPr>
            <a:xfrm rot="0">
              <a:off x="0" y="1072892"/>
              <a:ext cx="11029869" cy="1389403"/>
            </a:xfrm>
            <a:prstGeom prst="rect">
              <a:avLst/>
            </a:prstGeom>
          </p:spPr>
          <p:txBody>
            <a:bodyPr anchor="t" rtlCol="false" tIns="0" lIns="0" bIns="0" rIns="0">
              <a:spAutoFit/>
            </a:bodyPr>
            <a:lstStyle/>
            <a:p>
              <a:pPr algn="l">
                <a:lnSpc>
                  <a:spcPts val="2800"/>
                </a:lnSpc>
              </a:pPr>
              <a:r>
                <a:rPr lang="en-US" sz="2000">
                  <a:solidFill>
                    <a:srgbClr val="FFFFFF"/>
                  </a:solidFill>
                  <a:latin typeface="Fira Sans Light"/>
                  <a:ea typeface="Fira Sans Light"/>
                  <a:cs typeface="Fira Sans Light"/>
                  <a:sym typeface="Fira Sans Light"/>
                </a:rPr>
                <a:t>rooms_per_household : availability of space in housing</a:t>
              </a:r>
            </a:p>
            <a:p>
              <a:pPr algn="l">
                <a:lnSpc>
                  <a:spcPts val="2800"/>
                </a:lnSpc>
              </a:pPr>
              <a:r>
                <a:rPr lang="en-US" sz="2000">
                  <a:solidFill>
                    <a:srgbClr val="FFFFFF"/>
                  </a:solidFill>
                  <a:latin typeface="Fira Sans Light"/>
                  <a:ea typeface="Fira Sans Light"/>
                  <a:cs typeface="Fira Sans Light"/>
                  <a:sym typeface="Fira Sans Light"/>
                </a:rPr>
                <a:t>population_per_household : population to number of households</a:t>
              </a:r>
            </a:p>
            <a:p>
              <a:pPr algn="l">
                <a:lnSpc>
                  <a:spcPts val="2800"/>
                </a:lnSpc>
                <a:spcBef>
                  <a:spcPct val="0"/>
                </a:spcBef>
              </a:pPr>
            </a:p>
          </p:txBody>
        </p:sp>
      </p:grpSp>
      <p:grpSp>
        <p:nvGrpSpPr>
          <p:cNvPr name="Group 14" id="14"/>
          <p:cNvGrpSpPr/>
          <p:nvPr/>
        </p:nvGrpSpPr>
        <p:grpSpPr>
          <a:xfrm rot="0">
            <a:off x="8986898" y="3510613"/>
            <a:ext cx="8272402" cy="1141952"/>
            <a:chOff x="0" y="0"/>
            <a:chExt cx="11029869" cy="1522603"/>
          </a:xfrm>
        </p:grpSpPr>
        <p:sp>
          <p:nvSpPr>
            <p:cNvPr name="TextBox 15" id="15"/>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sz="3600">
                  <a:solidFill>
                    <a:srgbClr val="FFFFFF"/>
                  </a:solidFill>
                  <a:latin typeface="Fira Sans Medium"/>
                  <a:ea typeface="Fira Sans Medium"/>
                  <a:cs typeface="Fira Sans Medium"/>
                  <a:sym typeface="Fira Sans Medium"/>
                </a:rPr>
                <a:t>Encoding</a:t>
              </a:r>
            </a:p>
          </p:txBody>
        </p:sp>
        <p:sp>
          <p:nvSpPr>
            <p:cNvPr name="TextBox 16" id="16"/>
            <p:cNvSpPr txBox="true"/>
            <p:nvPr/>
          </p:nvSpPr>
          <p:spPr>
            <a:xfrm rot="0">
              <a:off x="0" y="1072892"/>
              <a:ext cx="11029869" cy="449711"/>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Fira Sans Light"/>
                  <a:ea typeface="Fira Sans Light"/>
                  <a:cs typeface="Fira Sans Light"/>
                  <a:sym typeface="Fira Sans Light"/>
                </a:rPr>
                <a:t>ocean_proximmity</a:t>
              </a:r>
            </a:p>
          </p:txBody>
        </p:sp>
      </p:grpSp>
      <p:grpSp>
        <p:nvGrpSpPr>
          <p:cNvPr name="Group 17" id="17"/>
          <p:cNvGrpSpPr/>
          <p:nvPr/>
        </p:nvGrpSpPr>
        <p:grpSpPr>
          <a:xfrm rot="0">
            <a:off x="8986898" y="5919896"/>
            <a:ext cx="8272402" cy="1141965"/>
            <a:chOff x="0" y="0"/>
            <a:chExt cx="11029869" cy="1522620"/>
          </a:xfrm>
        </p:grpSpPr>
        <p:sp>
          <p:nvSpPr>
            <p:cNvPr name="TextBox 18" id="18"/>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sz="3600">
                  <a:solidFill>
                    <a:srgbClr val="FFFFFF"/>
                  </a:solidFill>
                  <a:latin typeface="Fira Sans Medium"/>
                  <a:ea typeface="Fira Sans Medium"/>
                  <a:cs typeface="Fira Sans Medium"/>
                  <a:sym typeface="Fira Sans Medium"/>
                </a:rPr>
                <a:t>Scaling</a:t>
              </a:r>
            </a:p>
          </p:txBody>
        </p:sp>
        <p:sp>
          <p:nvSpPr>
            <p:cNvPr name="TextBox 19" id="19"/>
            <p:cNvSpPr txBox="true"/>
            <p:nvPr/>
          </p:nvSpPr>
          <p:spPr>
            <a:xfrm rot="0">
              <a:off x="0" y="1072892"/>
              <a:ext cx="11029869" cy="449729"/>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Fira Sans Light"/>
                  <a:ea typeface="Fira Sans Light"/>
                  <a:cs typeface="Fira Sans Light"/>
                  <a:sym typeface="Fira Sans Light"/>
                </a:rPr>
                <a:t>Robust Scaler</a:t>
              </a:r>
            </a:p>
          </p:txBody>
        </p:sp>
      </p:grpSp>
      <p:sp>
        <p:nvSpPr>
          <p:cNvPr name="AutoShape 20" id="20"/>
          <p:cNvSpPr/>
          <p:nvPr/>
        </p:nvSpPr>
        <p:spPr>
          <a:xfrm rot="0">
            <a:off x="8986898" y="2871516"/>
            <a:ext cx="8272402" cy="0"/>
          </a:xfrm>
          <a:prstGeom prst="line">
            <a:avLst/>
          </a:prstGeom>
          <a:ln cap="flat" w="9525">
            <a:solidFill>
              <a:srgbClr val="FFFFFF"/>
            </a:solidFill>
            <a:prstDash val="solid"/>
            <a:headEnd type="none" len="sm" w="sm"/>
            <a:tailEnd type="none" len="sm" w="sm"/>
          </a:ln>
        </p:spPr>
      </p:sp>
      <p:sp>
        <p:nvSpPr>
          <p:cNvPr name="AutoShape 21" id="21"/>
          <p:cNvSpPr/>
          <p:nvPr/>
        </p:nvSpPr>
        <p:spPr>
          <a:xfrm rot="0">
            <a:off x="8986898" y="5280798"/>
            <a:ext cx="8272402" cy="0"/>
          </a:xfrm>
          <a:prstGeom prst="line">
            <a:avLst/>
          </a:prstGeom>
          <a:ln cap="flat" w="9525">
            <a:solidFill>
              <a:srgbClr val="FFFFFF"/>
            </a:solidFill>
            <a:prstDash val="solid"/>
            <a:headEnd type="none" len="sm" w="sm"/>
            <a:tailEnd type="none" len="sm" w="sm"/>
          </a:ln>
        </p:spPr>
      </p:sp>
      <p:sp>
        <p:nvSpPr>
          <p:cNvPr name="AutoShape 22" id="22"/>
          <p:cNvSpPr/>
          <p:nvPr/>
        </p:nvSpPr>
        <p:spPr>
          <a:xfrm>
            <a:off x="8986898" y="7628598"/>
            <a:ext cx="8272402"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0">
            <a:off x="1028700" y="4150877"/>
            <a:ext cx="10202605" cy="2672642"/>
            <a:chOff x="0" y="0"/>
            <a:chExt cx="13603473" cy="3563523"/>
          </a:xfrm>
        </p:grpSpPr>
        <p:sp>
          <p:nvSpPr>
            <p:cNvPr name="TextBox 3" id="3"/>
            <p:cNvSpPr txBox="true"/>
            <p:nvPr/>
          </p:nvSpPr>
          <p:spPr>
            <a:xfrm rot="0">
              <a:off x="0" y="0"/>
              <a:ext cx="13603473" cy="2438400"/>
            </a:xfrm>
            <a:prstGeom prst="rect">
              <a:avLst/>
            </a:prstGeom>
          </p:spPr>
          <p:txBody>
            <a:bodyPr anchor="t" rtlCol="false" tIns="0" lIns="0" bIns="0" rIns="0">
              <a:spAutoFit/>
            </a:bodyPr>
            <a:lstStyle/>
            <a:p>
              <a:pPr algn="l">
                <a:lnSpc>
                  <a:spcPts val="14399"/>
                </a:lnSpc>
              </a:pPr>
              <a:r>
                <a:rPr lang="en-US" sz="11999">
                  <a:solidFill>
                    <a:srgbClr val="FFFFFF"/>
                  </a:solidFill>
                  <a:latin typeface="Fira Sans Bold"/>
                  <a:ea typeface="Fira Sans Bold"/>
                  <a:cs typeface="Fira Sans Bold"/>
                  <a:sym typeface="Fira Sans Bold"/>
                </a:rPr>
                <a:t>Modelling</a:t>
              </a:r>
            </a:p>
          </p:txBody>
        </p:sp>
        <p:sp>
          <p:nvSpPr>
            <p:cNvPr name="TextBox 4" id="4"/>
            <p:cNvSpPr txBox="true"/>
            <p:nvPr/>
          </p:nvSpPr>
          <p:spPr>
            <a:xfrm rot="0">
              <a:off x="0" y="2758406"/>
              <a:ext cx="13603473" cy="805117"/>
            </a:xfrm>
            <a:prstGeom prst="rect">
              <a:avLst/>
            </a:prstGeom>
          </p:spPr>
          <p:txBody>
            <a:bodyPr anchor="t" rtlCol="false" tIns="0" lIns="0" bIns="0" rIns="0">
              <a:spAutoFit/>
            </a:bodyPr>
            <a:lstStyle/>
            <a:p>
              <a:pPr algn="l">
                <a:lnSpc>
                  <a:spcPts val="5039"/>
                </a:lnSpc>
              </a:pP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F1F7D"/>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BA3F8"/>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name="Freeform 13" id="13"/>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F1F7D"/>
            </a:solidFill>
          </p:spPr>
        </p:sp>
      </p:grpSp>
      <p:grpSp>
        <p:nvGrpSpPr>
          <p:cNvPr name="Group 4" id="4"/>
          <p:cNvGrpSpPr/>
          <p:nvPr/>
        </p:nvGrpSpPr>
        <p:grpSpPr>
          <a:xfrm rot="-10800000">
            <a:off x="6786776" y="-286119"/>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name="Group 6" id="6"/>
          <p:cNvGrpSpPr/>
          <p:nvPr/>
        </p:nvGrpSpPr>
        <p:grpSpPr>
          <a:xfrm rot="0">
            <a:off x="1028700" y="1417964"/>
            <a:ext cx="6113968" cy="2721476"/>
            <a:chOff x="0" y="0"/>
            <a:chExt cx="8151957" cy="3628635"/>
          </a:xfrm>
        </p:grpSpPr>
        <p:sp>
          <p:nvSpPr>
            <p:cNvPr name="TextBox 7" id="7"/>
            <p:cNvSpPr txBox="true"/>
            <p:nvPr/>
          </p:nvSpPr>
          <p:spPr>
            <a:xfrm rot="0">
              <a:off x="0" y="3005974"/>
              <a:ext cx="8151957" cy="622661"/>
            </a:xfrm>
            <a:prstGeom prst="rect">
              <a:avLst/>
            </a:prstGeom>
          </p:spPr>
          <p:txBody>
            <a:bodyPr anchor="t" rtlCol="false" tIns="0" lIns="0" bIns="0" rIns="0">
              <a:spAutoFit/>
            </a:bodyPr>
            <a:lstStyle/>
            <a:p>
              <a:pPr algn="l">
                <a:lnSpc>
                  <a:spcPts val="3919"/>
                </a:lnSpc>
              </a:pPr>
            </a:p>
          </p:txBody>
        </p:sp>
        <p:sp>
          <p:nvSpPr>
            <p:cNvPr name="TextBox 8" id="8"/>
            <p:cNvSpPr txBox="true"/>
            <p:nvPr/>
          </p:nvSpPr>
          <p:spPr>
            <a:xfrm rot="0">
              <a:off x="0" y="-66675"/>
              <a:ext cx="8151957" cy="2606355"/>
            </a:xfrm>
            <a:prstGeom prst="rect">
              <a:avLst/>
            </a:prstGeom>
          </p:spPr>
          <p:txBody>
            <a:bodyPr anchor="t" rtlCol="false" tIns="0" lIns="0" bIns="0" rIns="0">
              <a:spAutoFit/>
            </a:bodyPr>
            <a:lstStyle/>
            <a:p>
              <a:pPr algn="l">
                <a:lnSpc>
                  <a:spcPts val="7800"/>
                </a:lnSpc>
              </a:pPr>
              <a:r>
                <a:rPr lang="en-US" sz="6000" spc="-60">
                  <a:solidFill>
                    <a:srgbClr val="F4F4F4"/>
                  </a:solidFill>
                  <a:latin typeface="Fira Sans Bold"/>
                  <a:ea typeface="Fira Sans Bold"/>
                  <a:cs typeface="Fira Sans Bold"/>
                  <a:sym typeface="Fira Sans Bold"/>
                </a:rPr>
                <a:t>Metric </a:t>
              </a:r>
            </a:p>
            <a:p>
              <a:pPr algn="l" marL="0" indent="0" lvl="0">
                <a:lnSpc>
                  <a:spcPts val="7800"/>
                </a:lnSpc>
                <a:spcBef>
                  <a:spcPct val="0"/>
                </a:spcBef>
              </a:pPr>
              <a:r>
                <a:rPr lang="en-US" sz="6000" spc="-60">
                  <a:solidFill>
                    <a:srgbClr val="F4F4F4"/>
                  </a:solidFill>
                  <a:latin typeface="Fira Sans Bold"/>
                  <a:ea typeface="Fira Sans Bold"/>
                  <a:cs typeface="Fira Sans Bold"/>
                  <a:sym typeface="Fira Sans Bold"/>
                </a:rPr>
                <a:t>Evaluation</a:t>
              </a:r>
            </a:p>
          </p:txBody>
        </p:sp>
      </p:grpSp>
      <p:grpSp>
        <p:nvGrpSpPr>
          <p:cNvPr name="Group 9" id="9"/>
          <p:cNvGrpSpPr/>
          <p:nvPr/>
        </p:nvGrpSpPr>
        <p:grpSpPr>
          <a:xfrm rot="0">
            <a:off x="9144000" y="1824684"/>
            <a:ext cx="3566379" cy="917583"/>
            <a:chOff x="0" y="0"/>
            <a:chExt cx="1080264" cy="277938"/>
          </a:xfrm>
        </p:grpSpPr>
        <p:sp>
          <p:nvSpPr>
            <p:cNvPr name="Freeform 10" id="10"/>
            <p:cNvSpPr/>
            <p:nvPr/>
          </p:nvSpPr>
          <p:spPr>
            <a:xfrm flipH="false" flipV="false" rot="0">
              <a:off x="0" y="0"/>
              <a:ext cx="1080264" cy="277938"/>
            </a:xfrm>
            <a:custGeom>
              <a:avLst/>
              <a:gdLst/>
              <a:ahLst/>
              <a:cxnLst/>
              <a:rect r="r" b="b" t="t" l="l"/>
              <a:pathLst>
                <a:path h="277938" w="1080264">
                  <a:moveTo>
                    <a:pt x="110711" y="0"/>
                  </a:moveTo>
                  <a:lnTo>
                    <a:pt x="969553" y="0"/>
                  </a:lnTo>
                  <a:cubicBezTo>
                    <a:pt x="1030697" y="0"/>
                    <a:pt x="1080264" y="49567"/>
                    <a:pt x="1080264" y="110711"/>
                  </a:cubicBezTo>
                  <a:lnTo>
                    <a:pt x="1080264" y="167227"/>
                  </a:lnTo>
                  <a:cubicBezTo>
                    <a:pt x="1080264" y="196589"/>
                    <a:pt x="1068600" y="224749"/>
                    <a:pt x="1047838" y="245512"/>
                  </a:cubicBezTo>
                  <a:cubicBezTo>
                    <a:pt x="1027075" y="266274"/>
                    <a:pt x="998916" y="277938"/>
                    <a:pt x="969553" y="277938"/>
                  </a:cubicBezTo>
                  <a:lnTo>
                    <a:pt x="110711" y="277938"/>
                  </a:lnTo>
                  <a:cubicBezTo>
                    <a:pt x="81349" y="277938"/>
                    <a:pt x="53189" y="266274"/>
                    <a:pt x="32427" y="245512"/>
                  </a:cubicBezTo>
                  <a:cubicBezTo>
                    <a:pt x="11664" y="224749"/>
                    <a:pt x="0" y="196589"/>
                    <a:pt x="0" y="167227"/>
                  </a:cubicBezTo>
                  <a:lnTo>
                    <a:pt x="0" y="110711"/>
                  </a:lnTo>
                  <a:cubicBezTo>
                    <a:pt x="0" y="81349"/>
                    <a:pt x="11664" y="53189"/>
                    <a:pt x="32427" y="32427"/>
                  </a:cubicBezTo>
                  <a:cubicBezTo>
                    <a:pt x="53189" y="11664"/>
                    <a:pt x="81349" y="0"/>
                    <a:pt x="110711" y="0"/>
                  </a:cubicBezTo>
                  <a:close/>
                </a:path>
              </a:pathLst>
            </a:custGeom>
            <a:solidFill>
              <a:srgbClr val="5271FF"/>
            </a:solidFill>
            <a:ln w="66675" cap="rnd">
              <a:solidFill>
                <a:srgbClr val="000000"/>
              </a:solidFill>
              <a:prstDash val="solid"/>
              <a:round/>
            </a:ln>
          </p:spPr>
        </p:sp>
        <p:sp>
          <p:nvSpPr>
            <p:cNvPr name="TextBox 11" id="11"/>
            <p:cNvSpPr txBox="true"/>
            <p:nvPr/>
          </p:nvSpPr>
          <p:spPr>
            <a:xfrm>
              <a:off x="0" y="-38100"/>
              <a:ext cx="1080264" cy="31603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2" id="12"/>
          <p:cNvSpPr txBox="true"/>
          <p:nvPr/>
        </p:nvSpPr>
        <p:spPr>
          <a:xfrm rot="0">
            <a:off x="9144000" y="1879739"/>
            <a:ext cx="3566379" cy="678672"/>
          </a:xfrm>
          <a:prstGeom prst="rect">
            <a:avLst/>
          </a:prstGeom>
        </p:spPr>
        <p:txBody>
          <a:bodyPr anchor="t" rtlCol="false" tIns="0" lIns="0" bIns="0" rIns="0">
            <a:spAutoFit/>
          </a:bodyPr>
          <a:lstStyle/>
          <a:p>
            <a:pPr algn="ctr" marL="0" indent="0" lvl="0">
              <a:lnSpc>
                <a:spcPts val="5112"/>
              </a:lnSpc>
              <a:spcBef>
                <a:spcPct val="0"/>
              </a:spcBef>
            </a:pPr>
            <a:r>
              <a:rPr lang="en-US" sz="3651" spc="182">
                <a:solidFill>
                  <a:srgbClr val="FFFFFF"/>
                </a:solidFill>
                <a:latin typeface="Horizon"/>
                <a:ea typeface="Horizon"/>
                <a:cs typeface="Horizon"/>
                <a:sym typeface="Horizon"/>
              </a:rPr>
              <a:t>MAE</a:t>
            </a:r>
          </a:p>
        </p:txBody>
      </p:sp>
      <p:grpSp>
        <p:nvGrpSpPr>
          <p:cNvPr name="Group 13" id="13"/>
          <p:cNvGrpSpPr/>
          <p:nvPr/>
        </p:nvGrpSpPr>
        <p:grpSpPr>
          <a:xfrm rot="0">
            <a:off x="7360811" y="4676791"/>
            <a:ext cx="3566379" cy="917583"/>
            <a:chOff x="0" y="0"/>
            <a:chExt cx="1080264" cy="277938"/>
          </a:xfrm>
        </p:grpSpPr>
        <p:sp>
          <p:nvSpPr>
            <p:cNvPr name="Freeform 14" id="14"/>
            <p:cNvSpPr/>
            <p:nvPr/>
          </p:nvSpPr>
          <p:spPr>
            <a:xfrm flipH="false" flipV="false" rot="0">
              <a:off x="0" y="0"/>
              <a:ext cx="1080264" cy="277938"/>
            </a:xfrm>
            <a:custGeom>
              <a:avLst/>
              <a:gdLst/>
              <a:ahLst/>
              <a:cxnLst/>
              <a:rect r="r" b="b" t="t" l="l"/>
              <a:pathLst>
                <a:path h="277938" w="1080264">
                  <a:moveTo>
                    <a:pt x="110711" y="0"/>
                  </a:moveTo>
                  <a:lnTo>
                    <a:pt x="969553" y="0"/>
                  </a:lnTo>
                  <a:cubicBezTo>
                    <a:pt x="1030697" y="0"/>
                    <a:pt x="1080264" y="49567"/>
                    <a:pt x="1080264" y="110711"/>
                  </a:cubicBezTo>
                  <a:lnTo>
                    <a:pt x="1080264" y="167227"/>
                  </a:lnTo>
                  <a:cubicBezTo>
                    <a:pt x="1080264" y="196589"/>
                    <a:pt x="1068600" y="224749"/>
                    <a:pt x="1047838" y="245512"/>
                  </a:cubicBezTo>
                  <a:cubicBezTo>
                    <a:pt x="1027075" y="266274"/>
                    <a:pt x="998916" y="277938"/>
                    <a:pt x="969553" y="277938"/>
                  </a:cubicBezTo>
                  <a:lnTo>
                    <a:pt x="110711" y="277938"/>
                  </a:lnTo>
                  <a:cubicBezTo>
                    <a:pt x="81349" y="277938"/>
                    <a:pt x="53189" y="266274"/>
                    <a:pt x="32427" y="245512"/>
                  </a:cubicBezTo>
                  <a:cubicBezTo>
                    <a:pt x="11664" y="224749"/>
                    <a:pt x="0" y="196589"/>
                    <a:pt x="0" y="167227"/>
                  </a:cubicBezTo>
                  <a:lnTo>
                    <a:pt x="0" y="110711"/>
                  </a:lnTo>
                  <a:cubicBezTo>
                    <a:pt x="0" y="81349"/>
                    <a:pt x="11664" y="53189"/>
                    <a:pt x="32427" y="32427"/>
                  </a:cubicBezTo>
                  <a:cubicBezTo>
                    <a:pt x="53189" y="11664"/>
                    <a:pt x="81349" y="0"/>
                    <a:pt x="110711" y="0"/>
                  </a:cubicBezTo>
                  <a:close/>
                </a:path>
              </a:pathLst>
            </a:custGeom>
            <a:solidFill>
              <a:srgbClr val="5BA3F8"/>
            </a:solidFill>
            <a:ln w="66675" cap="rnd">
              <a:solidFill>
                <a:srgbClr val="000000"/>
              </a:solidFill>
              <a:prstDash val="solid"/>
              <a:round/>
            </a:ln>
          </p:spPr>
        </p:sp>
        <p:sp>
          <p:nvSpPr>
            <p:cNvPr name="TextBox 15" id="15"/>
            <p:cNvSpPr txBox="true"/>
            <p:nvPr/>
          </p:nvSpPr>
          <p:spPr>
            <a:xfrm>
              <a:off x="0" y="-38100"/>
              <a:ext cx="1080264" cy="31603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7360811" y="4731847"/>
            <a:ext cx="3566379" cy="678672"/>
          </a:xfrm>
          <a:prstGeom prst="rect">
            <a:avLst/>
          </a:prstGeom>
        </p:spPr>
        <p:txBody>
          <a:bodyPr anchor="t" rtlCol="false" tIns="0" lIns="0" bIns="0" rIns="0">
            <a:spAutoFit/>
          </a:bodyPr>
          <a:lstStyle/>
          <a:p>
            <a:pPr algn="ctr" marL="0" indent="0" lvl="0">
              <a:lnSpc>
                <a:spcPts val="5112"/>
              </a:lnSpc>
              <a:spcBef>
                <a:spcPct val="0"/>
              </a:spcBef>
            </a:pPr>
            <a:r>
              <a:rPr lang="en-US" sz="3651" spc="182">
                <a:solidFill>
                  <a:srgbClr val="FFFFFF"/>
                </a:solidFill>
                <a:latin typeface="Horizon"/>
                <a:ea typeface="Horizon"/>
                <a:cs typeface="Horizon"/>
                <a:sym typeface="Horizon"/>
              </a:rPr>
              <a:t>MAPE</a:t>
            </a:r>
          </a:p>
        </p:txBody>
      </p:sp>
      <p:grpSp>
        <p:nvGrpSpPr>
          <p:cNvPr name="Group 17" id="17"/>
          <p:cNvGrpSpPr/>
          <p:nvPr/>
        </p:nvGrpSpPr>
        <p:grpSpPr>
          <a:xfrm rot="0">
            <a:off x="6146770" y="7889899"/>
            <a:ext cx="3566379" cy="917583"/>
            <a:chOff x="0" y="0"/>
            <a:chExt cx="1080264" cy="277938"/>
          </a:xfrm>
        </p:grpSpPr>
        <p:sp>
          <p:nvSpPr>
            <p:cNvPr name="Freeform 18" id="18"/>
            <p:cNvSpPr/>
            <p:nvPr/>
          </p:nvSpPr>
          <p:spPr>
            <a:xfrm flipH="false" flipV="false" rot="0">
              <a:off x="0" y="0"/>
              <a:ext cx="1080264" cy="277938"/>
            </a:xfrm>
            <a:custGeom>
              <a:avLst/>
              <a:gdLst/>
              <a:ahLst/>
              <a:cxnLst/>
              <a:rect r="r" b="b" t="t" l="l"/>
              <a:pathLst>
                <a:path h="277938" w="1080264">
                  <a:moveTo>
                    <a:pt x="110711" y="0"/>
                  </a:moveTo>
                  <a:lnTo>
                    <a:pt x="969553" y="0"/>
                  </a:lnTo>
                  <a:cubicBezTo>
                    <a:pt x="1030697" y="0"/>
                    <a:pt x="1080264" y="49567"/>
                    <a:pt x="1080264" y="110711"/>
                  </a:cubicBezTo>
                  <a:lnTo>
                    <a:pt x="1080264" y="167227"/>
                  </a:lnTo>
                  <a:cubicBezTo>
                    <a:pt x="1080264" y="196589"/>
                    <a:pt x="1068600" y="224749"/>
                    <a:pt x="1047838" y="245512"/>
                  </a:cubicBezTo>
                  <a:cubicBezTo>
                    <a:pt x="1027075" y="266274"/>
                    <a:pt x="998916" y="277938"/>
                    <a:pt x="969553" y="277938"/>
                  </a:cubicBezTo>
                  <a:lnTo>
                    <a:pt x="110711" y="277938"/>
                  </a:lnTo>
                  <a:cubicBezTo>
                    <a:pt x="81349" y="277938"/>
                    <a:pt x="53189" y="266274"/>
                    <a:pt x="32427" y="245512"/>
                  </a:cubicBezTo>
                  <a:cubicBezTo>
                    <a:pt x="11664" y="224749"/>
                    <a:pt x="0" y="196589"/>
                    <a:pt x="0" y="167227"/>
                  </a:cubicBezTo>
                  <a:lnTo>
                    <a:pt x="0" y="110711"/>
                  </a:lnTo>
                  <a:cubicBezTo>
                    <a:pt x="0" y="81349"/>
                    <a:pt x="11664" y="53189"/>
                    <a:pt x="32427" y="32427"/>
                  </a:cubicBezTo>
                  <a:cubicBezTo>
                    <a:pt x="53189" y="11664"/>
                    <a:pt x="81349" y="0"/>
                    <a:pt x="110711" y="0"/>
                  </a:cubicBezTo>
                  <a:close/>
                </a:path>
              </a:pathLst>
            </a:custGeom>
            <a:solidFill>
              <a:srgbClr val="2B4A9D"/>
            </a:solidFill>
            <a:ln w="66675" cap="rnd">
              <a:solidFill>
                <a:srgbClr val="000000"/>
              </a:solidFill>
              <a:prstDash val="solid"/>
              <a:round/>
            </a:ln>
          </p:spPr>
        </p:sp>
        <p:sp>
          <p:nvSpPr>
            <p:cNvPr name="TextBox 19" id="19"/>
            <p:cNvSpPr txBox="true"/>
            <p:nvPr/>
          </p:nvSpPr>
          <p:spPr>
            <a:xfrm>
              <a:off x="0" y="-38100"/>
              <a:ext cx="1080264" cy="31603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0" id="20"/>
          <p:cNvSpPr txBox="true"/>
          <p:nvPr/>
        </p:nvSpPr>
        <p:spPr>
          <a:xfrm rot="0">
            <a:off x="6149582" y="7944955"/>
            <a:ext cx="3566379" cy="678672"/>
          </a:xfrm>
          <a:prstGeom prst="rect">
            <a:avLst/>
          </a:prstGeom>
        </p:spPr>
        <p:txBody>
          <a:bodyPr anchor="t" rtlCol="false" tIns="0" lIns="0" bIns="0" rIns="0">
            <a:spAutoFit/>
          </a:bodyPr>
          <a:lstStyle/>
          <a:p>
            <a:pPr algn="ctr" marL="0" indent="0" lvl="0">
              <a:lnSpc>
                <a:spcPts val="5112"/>
              </a:lnSpc>
              <a:spcBef>
                <a:spcPct val="0"/>
              </a:spcBef>
            </a:pPr>
            <a:r>
              <a:rPr lang="en-US" sz="3651" spc="182">
                <a:solidFill>
                  <a:srgbClr val="FFFFFF"/>
                </a:solidFill>
                <a:latin typeface="Horizon"/>
                <a:ea typeface="Horizon"/>
                <a:cs typeface="Horizon"/>
                <a:sym typeface="Horizon"/>
              </a:rPr>
              <a:t>R2</a:t>
            </a:r>
          </a:p>
        </p:txBody>
      </p:sp>
      <p:sp>
        <p:nvSpPr>
          <p:cNvPr name="TextBox 21" id="21"/>
          <p:cNvSpPr txBox="true"/>
          <p:nvPr/>
        </p:nvSpPr>
        <p:spPr>
          <a:xfrm rot="0">
            <a:off x="13079548" y="1922164"/>
            <a:ext cx="3998053" cy="1583055"/>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Mean Absolute Error (MAE) is used to measure the average absolute value of the difference between the prediction and the actual value.</a:t>
            </a:r>
          </a:p>
        </p:txBody>
      </p:sp>
      <p:sp>
        <p:nvSpPr>
          <p:cNvPr name="TextBox 22" id="22"/>
          <p:cNvSpPr txBox="true"/>
          <p:nvPr/>
        </p:nvSpPr>
        <p:spPr>
          <a:xfrm rot="0">
            <a:off x="11741116" y="4276091"/>
            <a:ext cx="3998053" cy="2211705"/>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MAPE measures the average percentage error of the prediction against the actual value. This metric provides an understanding of the extent to which the model can correctly predict housing prices on a percentage scale.</a:t>
            </a:r>
          </a:p>
        </p:txBody>
      </p:sp>
      <p:sp>
        <p:nvSpPr>
          <p:cNvPr name="TextBox 23" id="23"/>
          <p:cNvSpPr txBox="true"/>
          <p:nvPr/>
        </p:nvSpPr>
        <p:spPr>
          <a:xfrm rot="0">
            <a:off x="9967906" y="7057101"/>
            <a:ext cx="6223284" cy="252603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R-squared indicates how well the variability in the data can be explained by the model. The closer it is to 1, the better the model is able to explain the variation in the data. By using a combination of these evaluation metrics, we can measure and understand the model's performance holistically, ensuring that the chosen model can provide accurate and reliable housing price predictions.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0C4F"/>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FFFFFF"/>
            </a:solidFill>
            <a:prstDash val="solid"/>
            <a:headEnd type="none" len="sm" w="sm"/>
            <a:tailEnd type="none" len="sm" w="sm"/>
          </a:ln>
        </p:spPr>
      </p:sp>
      <p:grpSp>
        <p:nvGrpSpPr>
          <p:cNvPr name="Group 3" id="3"/>
          <p:cNvGrpSpPr/>
          <p:nvPr/>
        </p:nvGrpSpPr>
        <p:grpSpPr>
          <a:xfrm rot="0">
            <a:off x="1028700" y="4181684"/>
            <a:ext cx="3364925" cy="3447872"/>
            <a:chOff x="0" y="0"/>
            <a:chExt cx="4486566" cy="4597163"/>
          </a:xfrm>
        </p:grpSpPr>
        <p:sp>
          <p:nvSpPr>
            <p:cNvPr name="TextBox 4" id="4"/>
            <p:cNvSpPr txBox="true"/>
            <p:nvPr/>
          </p:nvSpPr>
          <p:spPr>
            <a:xfrm rot="0">
              <a:off x="0" y="-9525"/>
              <a:ext cx="4486566" cy="1457325"/>
            </a:xfrm>
            <a:prstGeom prst="rect">
              <a:avLst/>
            </a:prstGeom>
          </p:spPr>
          <p:txBody>
            <a:bodyPr anchor="t" rtlCol="false" tIns="0" lIns="0" bIns="0" rIns="0">
              <a:spAutoFit/>
            </a:bodyPr>
            <a:lstStyle/>
            <a:p>
              <a:pPr algn="l">
                <a:lnSpc>
                  <a:spcPts val="4320"/>
                </a:lnSpc>
              </a:pPr>
              <a:r>
                <a:rPr lang="en-US" sz="3600">
                  <a:solidFill>
                    <a:srgbClr val="FFFFFF"/>
                  </a:solidFill>
                  <a:latin typeface="Fira Sans Bold"/>
                  <a:ea typeface="Fira Sans Bold"/>
                  <a:cs typeface="Fira Sans Bold"/>
                  <a:sym typeface="Fira Sans Bold"/>
                </a:rPr>
                <a:t>Benchmark </a:t>
              </a:r>
            </a:p>
            <a:p>
              <a:pPr algn="l" marL="0" indent="0" lvl="0">
                <a:lnSpc>
                  <a:spcPts val="4320"/>
                </a:lnSpc>
                <a:spcBef>
                  <a:spcPct val="0"/>
                </a:spcBef>
              </a:pPr>
              <a:r>
                <a:rPr lang="en-US" sz="3600">
                  <a:solidFill>
                    <a:srgbClr val="FFFFFF"/>
                  </a:solidFill>
                  <a:latin typeface="Fira Sans Bold"/>
                  <a:ea typeface="Fira Sans Bold"/>
                  <a:cs typeface="Fira Sans Bold"/>
                  <a:sym typeface="Fira Sans Bold"/>
                </a:rPr>
                <a:t>Model</a:t>
              </a:r>
            </a:p>
          </p:txBody>
        </p:sp>
        <p:sp>
          <p:nvSpPr>
            <p:cNvPr name="TextBox 5" id="5"/>
            <p:cNvSpPr txBox="true"/>
            <p:nvPr/>
          </p:nvSpPr>
          <p:spPr>
            <a:xfrm rot="0">
              <a:off x="0" y="1798249"/>
              <a:ext cx="4486566" cy="2798914"/>
            </a:xfrm>
            <a:prstGeom prst="rect">
              <a:avLst/>
            </a:prstGeom>
          </p:spPr>
          <p:txBody>
            <a:bodyPr anchor="t" rtlCol="false" tIns="0" lIns="0" bIns="0" rIns="0">
              <a:spAutoFit/>
            </a:bodyPr>
            <a:lstStyle/>
            <a:p>
              <a:pPr algn="l">
                <a:lnSpc>
                  <a:spcPts val="2800"/>
                </a:lnSpc>
              </a:pPr>
              <a:r>
                <a:rPr lang="en-US" sz="2000">
                  <a:solidFill>
                    <a:srgbClr val="FFFFFF"/>
                  </a:solidFill>
                  <a:latin typeface="Fira Sans Light"/>
                  <a:ea typeface="Fira Sans Light"/>
                  <a:cs typeface="Fira Sans Light"/>
                  <a:sym typeface="Fira Sans Light"/>
                </a:rPr>
                <a:t>AdaBoost</a:t>
              </a:r>
            </a:p>
            <a:p>
              <a:pPr algn="l">
                <a:lnSpc>
                  <a:spcPts val="2800"/>
                </a:lnSpc>
              </a:pPr>
              <a:r>
                <a:rPr lang="en-US" sz="2000">
                  <a:solidFill>
                    <a:srgbClr val="FFFFFF"/>
                  </a:solidFill>
                  <a:latin typeface="Fira Sans Light"/>
                  <a:ea typeface="Fira Sans Light"/>
                  <a:cs typeface="Fira Sans Light"/>
                  <a:sym typeface="Fira Sans Light"/>
                </a:rPr>
                <a:t>Decision Tree</a:t>
              </a:r>
            </a:p>
            <a:p>
              <a:pPr algn="l">
                <a:lnSpc>
                  <a:spcPts val="2800"/>
                </a:lnSpc>
              </a:pPr>
              <a:r>
                <a:rPr lang="en-US" sz="2000">
                  <a:solidFill>
                    <a:srgbClr val="FFFFFF"/>
                  </a:solidFill>
                  <a:latin typeface="Fira Sans Light"/>
                  <a:ea typeface="Fira Sans Light"/>
                  <a:cs typeface="Fira Sans Light"/>
                  <a:sym typeface="Fira Sans Light"/>
                </a:rPr>
                <a:t>KNN</a:t>
              </a:r>
            </a:p>
            <a:p>
              <a:pPr algn="l">
                <a:lnSpc>
                  <a:spcPts val="2800"/>
                </a:lnSpc>
              </a:pPr>
              <a:r>
                <a:rPr lang="en-US" sz="2000">
                  <a:solidFill>
                    <a:srgbClr val="FFFFFF"/>
                  </a:solidFill>
                  <a:latin typeface="Fira Sans Light"/>
                  <a:ea typeface="Fira Sans Light"/>
                  <a:cs typeface="Fira Sans Light"/>
                  <a:sym typeface="Fira Sans Light"/>
                </a:rPr>
                <a:t>Gradient Boosting</a:t>
              </a:r>
            </a:p>
            <a:p>
              <a:pPr algn="l">
                <a:lnSpc>
                  <a:spcPts val="2800"/>
                </a:lnSpc>
              </a:pPr>
              <a:r>
                <a:rPr lang="en-US" sz="2000">
                  <a:solidFill>
                    <a:srgbClr val="FFFFFF"/>
                  </a:solidFill>
                  <a:latin typeface="Fira Sans Light"/>
                  <a:ea typeface="Fira Sans Light"/>
                  <a:cs typeface="Fira Sans Light"/>
                  <a:sym typeface="Fira Sans Light"/>
                </a:rPr>
                <a:t>Random Forest</a:t>
              </a:r>
            </a:p>
            <a:p>
              <a:pPr algn="l" marL="0" indent="0" lvl="0">
                <a:lnSpc>
                  <a:spcPts val="2800"/>
                </a:lnSpc>
                <a:spcBef>
                  <a:spcPct val="0"/>
                </a:spcBef>
              </a:pPr>
              <a:r>
                <a:rPr lang="en-US" sz="2000">
                  <a:solidFill>
                    <a:srgbClr val="FFFFFF"/>
                  </a:solidFill>
                  <a:latin typeface="Fira Sans Light"/>
                  <a:ea typeface="Fira Sans Light"/>
                  <a:cs typeface="Fira Sans Light"/>
                  <a:sym typeface="Fira Sans Light"/>
                </a:rPr>
                <a:t>XGBoost</a:t>
              </a:r>
            </a:p>
          </p:txBody>
        </p:sp>
      </p:grpSp>
      <p:grpSp>
        <p:nvGrpSpPr>
          <p:cNvPr name="Group 6" id="6"/>
          <p:cNvGrpSpPr/>
          <p:nvPr/>
        </p:nvGrpSpPr>
        <p:grpSpPr>
          <a:xfrm rot="0">
            <a:off x="5847105" y="6133897"/>
            <a:ext cx="3364925" cy="1495659"/>
            <a:chOff x="0" y="0"/>
            <a:chExt cx="4486566" cy="1994212"/>
          </a:xfrm>
        </p:grpSpPr>
        <p:sp>
          <p:nvSpPr>
            <p:cNvPr name="TextBox 7" id="7"/>
            <p:cNvSpPr txBox="true"/>
            <p:nvPr/>
          </p:nvSpPr>
          <p:spPr>
            <a:xfrm rot="0">
              <a:off x="0" y="-9525"/>
              <a:ext cx="4486566" cy="7334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FFFFFF"/>
                  </a:solidFill>
                  <a:latin typeface="Fira Sans Medium"/>
                  <a:ea typeface="Fira Sans Medium"/>
                  <a:cs typeface="Fira Sans Medium"/>
                  <a:sym typeface="Fira Sans Medium"/>
                </a:rPr>
                <a:t>Best Model</a:t>
              </a:r>
            </a:p>
          </p:txBody>
        </p:sp>
        <p:sp>
          <p:nvSpPr>
            <p:cNvPr name="TextBox 8" id="8"/>
            <p:cNvSpPr txBox="true"/>
            <p:nvPr/>
          </p:nvSpPr>
          <p:spPr>
            <a:xfrm rot="0">
              <a:off x="0" y="1074646"/>
              <a:ext cx="4486566" cy="919566"/>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Fira Sans Light"/>
                  <a:ea typeface="Fira Sans Light"/>
                  <a:cs typeface="Fira Sans Light"/>
                  <a:sym typeface="Fira Sans Light"/>
                </a:rPr>
                <a:t>XGBRegressor,  Random Forest,  Gradient Boosting</a:t>
              </a:r>
            </a:p>
          </p:txBody>
        </p:sp>
      </p:grpSp>
      <p:grpSp>
        <p:nvGrpSpPr>
          <p:cNvPr name="Group 9" id="9"/>
          <p:cNvGrpSpPr/>
          <p:nvPr/>
        </p:nvGrpSpPr>
        <p:grpSpPr>
          <a:xfrm rot="0">
            <a:off x="11703371" y="5429141"/>
            <a:ext cx="5817857" cy="2200415"/>
            <a:chOff x="0" y="0"/>
            <a:chExt cx="7757142" cy="2933886"/>
          </a:xfrm>
        </p:grpSpPr>
        <p:sp>
          <p:nvSpPr>
            <p:cNvPr name="TextBox 10" id="10"/>
            <p:cNvSpPr txBox="true"/>
            <p:nvPr/>
          </p:nvSpPr>
          <p:spPr>
            <a:xfrm rot="0">
              <a:off x="0" y="-9525"/>
              <a:ext cx="7757142" cy="7334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FFFFFF"/>
                  </a:solidFill>
                  <a:latin typeface="Fira Sans Medium"/>
                  <a:ea typeface="Fira Sans Medium"/>
                  <a:cs typeface="Fira Sans Medium"/>
                  <a:sym typeface="Fira Sans Medium"/>
                </a:rPr>
                <a:t>Hyper Parameter Tunning</a:t>
              </a:r>
            </a:p>
          </p:txBody>
        </p:sp>
        <p:sp>
          <p:nvSpPr>
            <p:cNvPr name="TextBox 11" id="11"/>
            <p:cNvSpPr txBox="true"/>
            <p:nvPr/>
          </p:nvSpPr>
          <p:spPr>
            <a:xfrm rot="0">
              <a:off x="0" y="1074646"/>
              <a:ext cx="7757142" cy="1859240"/>
            </a:xfrm>
            <a:prstGeom prst="rect">
              <a:avLst/>
            </a:prstGeom>
          </p:spPr>
          <p:txBody>
            <a:bodyPr anchor="t" rtlCol="false" tIns="0" lIns="0" bIns="0" rIns="0">
              <a:spAutoFit/>
            </a:bodyPr>
            <a:lstStyle/>
            <a:p>
              <a:pPr algn="just">
                <a:lnSpc>
                  <a:spcPts val="2800"/>
                </a:lnSpc>
              </a:pPr>
              <a:r>
                <a:rPr lang="en-US" sz="2000">
                  <a:solidFill>
                    <a:srgbClr val="FFFFFF"/>
                  </a:solidFill>
                  <a:latin typeface="Fira Sans Light"/>
                  <a:ea typeface="Fira Sans Light"/>
                  <a:cs typeface="Fira Sans Light"/>
                  <a:sym typeface="Fira Sans Light"/>
                </a:rPr>
                <a:t>XGBRegressor =&gt;</a:t>
              </a:r>
            </a:p>
            <a:p>
              <a:pPr algn="just">
                <a:lnSpc>
                  <a:spcPts val="2800"/>
                </a:lnSpc>
              </a:pPr>
              <a:r>
                <a:rPr lang="en-US" sz="2000">
                  <a:solidFill>
                    <a:srgbClr val="FFFFFF"/>
                  </a:solidFill>
                  <a:latin typeface="Fira Sans Light"/>
                  <a:ea typeface="Fira Sans Light"/>
                  <a:cs typeface="Fira Sans Light"/>
                  <a:sym typeface="Fira Sans Light"/>
                </a:rPr>
                <a:t>MAE    : 26662.975565</a:t>
              </a:r>
            </a:p>
            <a:p>
              <a:pPr algn="just">
                <a:lnSpc>
                  <a:spcPts val="2800"/>
                </a:lnSpc>
              </a:pPr>
              <a:r>
                <a:rPr lang="en-US" sz="2000">
                  <a:solidFill>
                    <a:srgbClr val="FFFFFF"/>
                  </a:solidFill>
                  <a:latin typeface="Fira Sans Light"/>
                  <a:ea typeface="Fira Sans Light"/>
                  <a:cs typeface="Fira Sans Light"/>
                  <a:sym typeface="Fira Sans Light"/>
                </a:rPr>
                <a:t>MAPE  : 0.146036</a:t>
              </a:r>
            </a:p>
            <a:p>
              <a:pPr algn="just" marL="0" indent="0" lvl="0">
                <a:lnSpc>
                  <a:spcPts val="2800"/>
                </a:lnSpc>
                <a:spcBef>
                  <a:spcPct val="0"/>
                </a:spcBef>
              </a:pPr>
              <a:r>
                <a:rPr lang="en-US" sz="2000">
                  <a:solidFill>
                    <a:srgbClr val="FFFFFF"/>
                  </a:solidFill>
                  <a:latin typeface="Fira Sans Light"/>
                  <a:ea typeface="Fira Sans Light"/>
                  <a:cs typeface="Fira Sans Light"/>
                  <a:sym typeface="Fira Sans Light"/>
                </a:rPr>
                <a:t>R-2     : 0.812424</a:t>
              </a:r>
              <a:r>
                <a:rPr lang="en-US" sz="2000">
                  <a:solidFill>
                    <a:srgbClr val="FFFFFF"/>
                  </a:solidFill>
                  <a:latin typeface="Fira Sans"/>
                  <a:ea typeface="Fira Sans"/>
                  <a:cs typeface="Fira Sans"/>
                  <a:sym typeface="Fira Sans"/>
                </a:rPr>
                <a:t> </a:t>
              </a:r>
            </a:p>
          </p:txBody>
        </p:sp>
      </p:grpSp>
      <p:grpSp>
        <p:nvGrpSpPr>
          <p:cNvPr name="Group 12" id="12"/>
          <p:cNvGrpSpPr/>
          <p:nvPr/>
        </p:nvGrpSpPr>
        <p:grpSpPr>
          <a:xfrm rot="0">
            <a:off x="1031805" y="8198352"/>
            <a:ext cx="380203" cy="329258"/>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solidFill>
          </p:spPr>
        </p:sp>
      </p:grpSp>
      <p:grpSp>
        <p:nvGrpSpPr>
          <p:cNvPr name="Group 14" id="14"/>
          <p:cNvGrpSpPr/>
          <p:nvPr/>
        </p:nvGrpSpPr>
        <p:grpSpPr>
          <a:xfrm rot="0">
            <a:off x="5847105" y="8207877"/>
            <a:ext cx="380203" cy="329258"/>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solidFill>
          </p:spPr>
        </p:sp>
      </p:grpSp>
      <p:grpSp>
        <p:nvGrpSpPr>
          <p:cNvPr name="Group 16" id="16"/>
          <p:cNvGrpSpPr/>
          <p:nvPr/>
        </p:nvGrpSpPr>
        <p:grpSpPr>
          <a:xfrm rot="0">
            <a:off x="11703371" y="8198352"/>
            <a:ext cx="380203" cy="329258"/>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solidFill>
          </p:spPr>
        </p:sp>
      </p:grpSp>
      <p:grpSp>
        <p:nvGrpSpPr>
          <p:cNvPr name="Group 18" id="18"/>
          <p:cNvGrpSpPr/>
          <p:nvPr/>
        </p:nvGrpSpPr>
        <p:grpSpPr>
          <a:xfrm rot="0">
            <a:off x="16799111" y="2687862"/>
            <a:ext cx="2977778" cy="2578770"/>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025A1"/>
            </a:solidFill>
          </p:spPr>
        </p:sp>
      </p:grpSp>
      <p:grpSp>
        <p:nvGrpSpPr>
          <p:cNvPr name="Group 20" id="20"/>
          <p:cNvGrpSpPr/>
          <p:nvPr/>
        </p:nvGrpSpPr>
        <p:grpSpPr>
          <a:xfrm rot="0">
            <a:off x="13660090" y="-135282"/>
            <a:ext cx="4201515" cy="3638531"/>
            <a:chOff x="0" y="0"/>
            <a:chExt cx="3619627" cy="3134614"/>
          </a:xfrm>
        </p:grpSpPr>
        <p:sp>
          <p:nvSpPr>
            <p:cNvPr name="Freeform 21" id="2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22" id="22"/>
          <p:cNvGrpSpPr/>
          <p:nvPr/>
        </p:nvGrpSpPr>
        <p:grpSpPr>
          <a:xfrm rot="0">
            <a:off x="13243939" y="-956153"/>
            <a:ext cx="2481390" cy="2148895"/>
            <a:chOff x="0" y="0"/>
            <a:chExt cx="3619627" cy="3134614"/>
          </a:xfrm>
        </p:grpSpPr>
        <p:sp>
          <p:nvSpPr>
            <p:cNvPr name="Freeform 23" id="2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name="TextBox 24" id="24"/>
          <p:cNvSpPr txBox="true"/>
          <p:nvPr/>
        </p:nvSpPr>
        <p:spPr>
          <a:xfrm rot="0">
            <a:off x="574501" y="620723"/>
            <a:ext cx="13910132" cy="1724566"/>
          </a:xfrm>
          <a:prstGeom prst="rect">
            <a:avLst/>
          </a:prstGeom>
        </p:spPr>
        <p:txBody>
          <a:bodyPr anchor="t" rtlCol="false" tIns="0" lIns="0" bIns="0" rIns="0">
            <a:spAutoFit/>
          </a:bodyPr>
          <a:lstStyle/>
          <a:p>
            <a:pPr algn="l">
              <a:lnSpc>
                <a:spcPts val="6399"/>
              </a:lnSpc>
            </a:pPr>
            <a:r>
              <a:rPr lang="en-US" sz="6399">
                <a:solidFill>
                  <a:srgbClr val="5BA3F8"/>
                </a:solidFill>
                <a:latin typeface="Horizon"/>
                <a:ea typeface="Horizon"/>
                <a:cs typeface="Horizon"/>
                <a:sym typeface="Horizon"/>
              </a:rPr>
              <a:t>BENCHMARK</a:t>
            </a:r>
          </a:p>
          <a:p>
            <a:pPr algn="l">
              <a:lnSpc>
                <a:spcPts val="6399"/>
              </a:lnSpc>
            </a:pPr>
            <a:r>
              <a:rPr lang="en-US" sz="6399">
                <a:solidFill>
                  <a:srgbClr val="5BA3F8"/>
                </a:solidFill>
                <a:latin typeface="Horizon"/>
                <a:ea typeface="Horizon"/>
                <a:cs typeface="Horizon"/>
                <a:sym typeface="Horizon"/>
              </a:rPr>
              <a:t>MODEL</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025A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name="TextBox 8" id="8"/>
          <p:cNvSpPr txBox="true"/>
          <p:nvPr/>
        </p:nvSpPr>
        <p:spPr>
          <a:xfrm rot="0">
            <a:off x="1028700" y="1249892"/>
            <a:ext cx="10055484" cy="914988"/>
          </a:xfrm>
          <a:prstGeom prst="rect">
            <a:avLst/>
          </a:prstGeom>
        </p:spPr>
        <p:txBody>
          <a:bodyPr anchor="t" rtlCol="false" tIns="0" lIns="0" bIns="0" rIns="0">
            <a:spAutoFit/>
          </a:bodyPr>
          <a:lstStyle/>
          <a:p>
            <a:pPr algn="l">
              <a:lnSpc>
                <a:spcPts val="6399"/>
              </a:lnSpc>
            </a:pPr>
            <a:r>
              <a:rPr lang="en-US" sz="6399">
                <a:solidFill>
                  <a:srgbClr val="5BA3F8"/>
                </a:solidFill>
                <a:latin typeface="Horizon"/>
                <a:ea typeface="Horizon"/>
                <a:cs typeface="Horizon"/>
                <a:sym typeface="Horizon"/>
              </a:rPr>
              <a:t>XGBREGRESSOR</a:t>
            </a:r>
          </a:p>
        </p:txBody>
      </p:sp>
      <p:grpSp>
        <p:nvGrpSpPr>
          <p:cNvPr name="Group 9" id="9"/>
          <p:cNvGrpSpPr/>
          <p:nvPr/>
        </p:nvGrpSpPr>
        <p:grpSpPr>
          <a:xfrm rot="0">
            <a:off x="1028700" y="4221024"/>
            <a:ext cx="5106719" cy="4768772"/>
            <a:chOff x="0" y="0"/>
            <a:chExt cx="2412464" cy="2252815"/>
          </a:xfrm>
        </p:grpSpPr>
        <p:sp>
          <p:nvSpPr>
            <p:cNvPr name="Freeform 10" id="10"/>
            <p:cNvSpPr/>
            <p:nvPr/>
          </p:nvSpPr>
          <p:spPr>
            <a:xfrm flipH="false" flipV="false" rot="0">
              <a:off x="0" y="0"/>
              <a:ext cx="2412464" cy="2252815"/>
            </a:xfrm>
            <a:custGeom>
              <a:avLst/>
              <a:gdLst/>
              <a:ahLst/>
              <a:cxnLst/>
              <a:rect r="r" b="b" t="t" l="l"/>
              <a:pathLst>
                <a:path h="2252815" w="2412464">
                  <a:moveTo>
                    <a:pt x="0" y="0"/>
                  </a:moveTo>
                  <a:lnTo>
                    <a:pt x="2412464" y="0"/>
                  </a:lnTo>
                  <a:lnTo>
                    <a:pt x="2412464" y="2252815"/>
                  </a:lnTo>
                  <a:lnTo>
                    <a:pt x="0" y="2252815"/>
                  </a:lnTo>
                  <a:close/>
                </a:path>
              </a:pathLst>
            </a:custGeom>
            <a:solidFill>
              <a:srgbClr val="F4F4F4"/>
            </a:solidFill>
          </p:spPr>
        </p:sp>
        <p:sp>
          <p:nvSpPr>
            <p:cNvPr name="TextBox 11" id="11"/>
            <p:cNvSpPr txBox="true"/>
            <p:nvPr/>
          </p:nvSpPr>
          <p:spPr>
            <a:xfrm>
              <a:off x="0" y="-38100"/>
              <a:ext cx="2412464" cy="229091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590641" y="4221024"/>
            <a:ext cx="5106719" cy="4768772"/>
            <a:chOff x="0" y="0"/>
            <a:chExt cx="2412464" cy="2252815"/>
          </a:xfrm>
        </p:grpSpPr>
        <p:sp>
          <p:nvSpPr>
            <p:cNvPr name="Freeform 13" id="13"/>
            <p:cNvSpPr/>
            <p:nvPr/>
          </p:nvSpPr>
          <p:spPr>
            <a:xfrm flipH="false" flipV="false" rot="0">
              <a:off x="0" y="0"/>
              <a:ext cx="2412464" cy="2252815"/>
            </a:xfrm>
            <a:custGeom>
              <a:avLst/>
              <a:gdLst/>
              <a:ahLst/>
              <a:cxnLst/>
              <a:rect r="r" b="b" t="t" l="l"/>
              <a:pathLst>
                <a:path h="2252815" w="2412464">
                  <a:moveTo>
                    <a:pt x="0" y="0"/>
                  </a:moveTo>
                  <a:lnTo>
                    <a:pt x="2412464" y="0"/>
                  </a:lnTo>
                  <a:lnTo>
                    <a:pt x="2412464" y="2252815"/>
                  </a:lnTo>
                  <a:lnTo>
                    <a:pt x="0" y="2252815"/>
                  </a:lnTo>
                  <a:close/>
                </a:path>
              </a:pathLst>
            </a:custGeom>
            <a:solidFill>
              <a:srgbClr val="F4F4F4"/>
            </a:solidFill>
          </p:spPr>
        </p:sp>
        <p:sp>
          <p:nvSpPr>
            <p:cNvPr name="TextBox 14" id="14"/>
            <p:cNvSpPr txBox="true"/>
            <p:nvPr/>
          </p:nvSpPr>
          <p:spPr>
            <a:xfrm>
              <a:off x="0" y="-38100"/>
              <a:ext cx="2412464" cy="229091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152581" y="4221024"/>
            <a:ext cx="5106719" cy="4768772"/>
            <a:chOff x="0" y="0"/>
            <a:chExt cx="2412464" cy="2252815"/>
          </a:xfrm>
        </p:grpSpPr>
        <p:sp>
          <p:nvSpPr>
            <p:cNvPr name="Freeform 16" id="16"/>
            <p:cNvSpPr/>
            <p:nvPr/>
          </p:nvSpPr>
          <p:spPr>
            <a:xfrm flipH="false" flipV="false" rot="0">
              <a:off x="0" y="0"/>
              <a:ext cx="2412464" cy="2252815"/>
            </a:xfrm>
            <a:custGeom>
              <a:avLst/>
              <a:gdLst/>
              <a:ahLst/>
              <a:cxnLst/>
              <a:rect r="r" b="b" t="t" l="l"/>
              <a:pathLst>
                <a:path h="2252815" w="2412464">
                  <a:moveTo>
                    <a:pt x="0" y="0"/>
                  </a:moveTo>
                  <a:lnTo>
                    <a:pt x="2412464" y="0"/>
                  </a:lnTo>
                  <a:lnTo>
                    <a:pt x="2412464" y="2252815"/>
                  </a:lnTo>
                  <a:lnTo>
                    <a:pt x="0" y="2252815"/>
                  </a:lnTo>
                  <a:close/>
                </a:path>
              </a:pathLst>
            </a:custGeom>
            <a:solidFill>
              <a:srgbClr val="F4F4F4"/>
            </a:solidFill>
          </p:spPr>
        </p:sp>
        <p:sp>
          <p:nvSpPr>
            <p:cNvPr name="TextBox 17" id="17"/>
            <p:cNvSpPr txBox="true"/>
            <p:nvPr/>
          </p:nvSpPr>
          <p:spPr>
            <a:xfrm>
              <a:off x="0" y="-38100"/>
              <a:ext cx="2412464" cy="229091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054178" y="3838405"/>
            <a:ext cx="3055764" cy="1143146"/>
            <a:chOff x="0" y="0"/>
            <a:chExt cx="1443573" cy="540033"/>
          </a:xfrm>
        </p:grpSpPr>
        <p:sp>
          <p:nvSpPr>
            <p:cNvPr name="Freeform 19" id="19"/>
            <p:cNvSpPr/>
            <p:nvPr/>
          </p:nvSpPr>
          <p:spPr>
            <a:xfrm flipH="false" flipV="false" rot="0">
              <a:off x="0" y="0"/>
              <a:ext cx="1443573" cy="540033"/>
            </a:xfrm>
            <a:custGeom>
              <a:avLst/>
              <a:gdLst/>
              <a:ahLst/>
              <a:cxnLst/>
              <a:rect r="r" b="b" t="t" l="l"/>
              <a:pathLst>
                <a:path h="540033" w="1443573">
                  <a:moveTo>
                    <a:pt x="0" y="0"/>
                  </a:moveTo>
                  <a:lnTo>
                    <a:pt x="1443573" y="0"/>
                  </a:lnTo>
                  <a:lnTo>
                    <a:pt x="1443573" y="540033"/>
                  </a:lnTo>
                  <a:lnTo>
                    <a:pt x="0" y="540033"/>
                  </a:lnTo>
                  <a:close/>
                </a:path>
              </a:pathLst>
            </a:custGeom>
            <a:solidFill>
              <a:srgbClr val="FFBB01"/>
            </a:solidFill>
          </p:spPr>
        </p:sp>
        <p:sp>
          <p:nvSpPr>
            <p:cNvPr name="TextBox 20" id="20"/>
            <p:cNvSpPr txBox="true"/>
            <p:nvPr/>
          </p:nvSpPr>
          <p:spPr>
            <a:xfrm>
              <a:off x="0" y="-38100"/>
              <a:ext cx="1443573" cy="57813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616118" y="3838405"/>
            <a:ext cx="3055764" cy="1143146"/>
            <a:chOff x="0" y="0"/>
            <a:chExt cx="1443573" cy="540033"/>
          </a:xfrm>
        </p:grpSpPr>
        <p:sp>
          <p:nvSpPr>
            <p:cNvPr name="Freeform 22" id="22"/>
            <p:cNvSpPr/>
            <p:nvPr/>
          </p:nvSpPr>
          <p:spPr>
            <a:xfrm flipH="false" flipV="false" rot="0">
              <a:off x="0" y="0"/>
              <a:ext cx="1443573" cy="540033"/>
            </a:xfrm>
            <a:custGeom>
              <a:avLst/>
              <a:gdLst/>
              <a:ahLst/>
              <a:cxnLst/>
              <a:rect r="r" b="b" t="t" l="l"/>
              <a:pathLst>
                <a:path h="540033" w="1443573">
                  <a:moveTo>
                    <a:pt x="0" y="0"/>
                  </a:moveTo>
                  <a:lnTo>
                    <a:pt x="1443573" y="0"/>
                  </a:lnTo>
                  <a:lnTo>
                    <a:pt x="1443573" y="540033"/>
                  </a:lnTo>
                  <a:lnTo>
                    <a:pt x="0" y="540033"/>
                  </a:lnTo>
                  <a:close/>
                </a:path>
              </a:pathLst>
            </a:custGeom>
            <a:solidFill>
              <a:srgbClr val="FFBB01"/>
            </a:solidFill>
          </p:spPr>
        </p:sp>
        <p:sp>
          <p:nvSpPr>
            <p:cNvPr name="TextBox 23" id="23"/>
            <p:cNvSpPr txBox="true"/>
            <p:nvPr/>
          </p:nvSpPr>
          <p:spPr>
            <a:xfrm>
              <a:off x="0" y="-38100"/>
              <a:ext cx="1443573" cy="578133"/>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3178059" y="3838405"/>
            <a:ext cx="3055764" cy="1143146"/>
            <a:chOff x="0" y="0"/>
            <a:chExt cx="1443573" cy="540033"/>
          </a:xfrm>
        </p:grpSpPr>
        <p:sp>
          <p:nvSpPr>
            <p:cNvPr name="Freeform 25" id="25"/>
            <p:cNvSpPr/>
            <p:nvPr/>
          </p:nvSpPr>
          <p:spPr>
            <a:xfrm flipH="false" flipV="false" rot="0">
              <a:off x="0" y="0"/>
              <a:ext cx="1443573" cy="540033"/>
            </a:xfrm>
            <a:custGeom>
              <a:avLst/>
              <a:gdLst/>
              <a:ahLst/>
              <a:cxnLst/>
              <a:rect r="r" b="b" t="t" l="l"/>
              <a:pathLst>
                <a:path h="540033" w="1443573">
                  <a:moveTo>
                    <a:pt x="0" y="0"/>
                  </a:moveTo>
                  <a:lnTo>
                    <a:pt x="1443573" y="0"/>
                  </a:lnTo>
                  <a:lnTo>
                    <a:pt x="1443573" y="540033"/>
                  </a:lnTo>
                  <a:lnTo>
                    <a:pt x="0" y="540033"/>
                  </a:lnTo>
                  <a:close/>
                </a:path>
              </a:pathLst>
            </a:custGeom>
            <a:solidFill>
              <a:srgbClr val="FFBB01"/>
            </a:solidFill>
          </p:spPr>
        </p:sp>
        <p:sp>
          <p:nvSpPr>
            <p:cNvPr name="TextBox 26" id="26"/>
            <p:cNvSpPr txBox="true"/>
            <p:nvPr/>
          </p:nvSpPr>
          <p:spPr>
            <a:xfrm>
              <a:off x="0" y="-38100"/>
              <a:ext cx="1443573" cy="578133"/>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711350" y="3649451"/>
            <a:ext cx="3741419" cy="1143146"/>
            <a:chOff x="0" y="0"/>
            <a:chExt cx="1767483" cy="540033"/>
          </a:xfrm>
        </p:grpSpPr>
        <p:sp>
          <p:nvSpPr>
            <p:cNvPr name="Freeform 28" id="28"/>
            <p:cNvSpPr/>
            <p:nvPr/>
          </p:nvSpPr>
          <p:spPr>
            <a:xfrm flipH="false" flipV="false" rot="0">
              <a:off x="0" y="0"/>
              <a:ext cx="1767483" cy="540033"/>
            </a:xfrm>
            <a:custGeom>
              <a:avLst/>
              <a:gdLst/>
              <a:ahLst/>
              <a:cxnLst/>
              <a:rect r="r" b="b" t="t" l="l"/>
              <a:pathLst>
                <a:path h="540033" w="1767483">
                  <a:moveTo>
                    <a:pt x="0" y="0"/>
                  </a:moveTo>
                  <a:lnTo>
                    <a:pt x="1767483" y="0"/>
                  </a:lnTo>
                  <a:lnTo>
                    <a:pt x="1767483" y="540033"/>
                  </a:lnTo>
                  <a:lnTo>
                    <a:pt x="0" y="540033"/>
                  </a:lnTo>
                  <a:close/>
                </a:path>
              </a:pathLst>
            </a:custGeom>
            <a:solidFill>
              <a:srgbClr val="21264D"/>
            </a:solidFill>
          </p:spPr>
        </p:sp>
        <p:sp>
          <p:nvSpPr>
            <p:cNvPr name="TextBox 29" id="29"/>
            <p:cNvSpPr txBox="true"/>
            <p:nvPr/>
          </p:nvSpPr>
          <p:spPr>
            <a:xfrm>
              <a:off x="0" y="-38100"/>
              <a:ext cx="1767483" cy="578133"/>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7273290" y="3649451"/>
            <a:ext cx="3741419" cy="1143146"/>
            <a:chOff x="0" y="0"/>
            <a:chExt cx="1767483" cy="540033"/>
          </a:xfrm>
        </p:grpSpPr>
        <p:sp>
          <p:nvSpPr>
            <p:cNvPr name="Freeform 31" id="31"/>
            <p:cNvSpPr/>
            <p:nvPr/>
          </p:nvSpPr>
          <p:spPr>
            <a:xfrm flipH="false" flipV="false" rot="0">
              <a:off x="0" y="0"/>
              <a:ext cx="1767483" cy="540033"/>
            </a:xfrm>
            <a:custGeom>
              <a:avLst/>
              <a:gdLst/>
              <a:ahLst/>
              <a:cxnLst/>
              <a:rect r="r" b="b" t="t" l="l"/>
              <a:pathLst>
                <a:path h="540033" w="1767483">
                  <a:moveTo>
                    <a:pt x="0" y="0"/>
                  </a:moveTo>
                  <a:lnTo>
                    <a:pt x="1767483" y="0"/>
                  </a:lnTo>
                  <a:lnTo>
                    <a:pt x="1767483" y="540033"/>
                  </a:lnTo>
                  <a:lnTo>
                    <a:pt x="0" y="540033"/>
                  </a:lnTo>
                  <a:close/>
                </a:path>
              </a:pathLst>
            </a:custGeom>
            <a:solidFill>
              <a:srgbClr val="21264D"/>
            </a:solidFill>
          </p:spPr>
        </p:sp>
        <p:sp>
          <p:nvSpPr>
            <p:cNvPr name="TextBox 32" id="32"/>
            <p:cNvSpPr txBox="true"/>
            <p:nvPr/>
          </p:nvSpPr>
          <p:spPr>
            <a:xfrm>
              <a:off x="0" y="-38100"/>
              <a:ext cx="1767483" cy="578133"/>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2835231" y="3649451"/>
            <a:ext cx="3741419" cy="1143146"/>
            <a:chOff x="0" y="0"/>
            <a:chExt cx="1767483" cy="540033"/>
          </a:xfrm>
        </p:grpSpPr>
        <p:sp>
          <p:nvSpPr>
            <p:cNvPr name="Freeform 34" id="34"/>
            <p:cNvSpPr/>
            <p:nvPr/>
          </p:nvSpPr>
          <p:spPr>
            <a:xfrm flipH="false" flipV="false" rot="0">
              <a:off x="0" y="0"/>
              <a:ext cx="1767483" cy="540033"/>
            </a:xfrm>
            <a:custGeom>
              <a:avLst/>
              <a:gdLst/>
              <a:ahLst/>
              <a:cxnLst/>
              <a:rect r="r" b="b" t="t" l="l"/>
              <a:pathLst>
                <a:path h="540033" w="1767483">
                  <a:moveTo>
                    <a:pt x="0" y="0"/>
                  </a:moveTo>
                  <a:lnTo>
                    <a:pt x="1767483" y="0"/>
                  </a:lnTo>
                  <a:lnTo>
                    <a:pt x="1767483" y="540033"/>
                  </a:lnTo>
                  <a:lnTo>
                    <a:pt x="0" y="540033"/>
                  </a:lnTo>
                  <a:close/>
                </a:path>
              </a:pathLst>
            </a:custGeom>
            <a:solidFill>
              <a:srgbClr val="21264D"/>
            </a:solidFill>
          </p:spPr>
        </p:sp>
        <p:sp>
          <p:nvSpPr>
            <p:cNvPr name="TextBox 35" id="35"/>
            <p:cNvSpPr txBox="true"/>
            <p:nvPr/>
          </p:nvSpPr>
          <p:spPr>
            <a:xfrm>
              <a:off x="0" y="-38100"/>
              <a:ext cx="1767483" cy="578133"/>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641875" y="5597945"/>
            <a:ext cx="3880368" cy="1785248"/>
          </a:xfrm>
          <a:prstGeom prst="rect">
            <a:avLst/>
          </a:prstGeom>
        </p:spPr>
        <p:txBody>
          <a:bodyPr anchor="t" rtlCol="false" tIns="0" lIns="0" bIns="0" rIns="0">
            <a:spAutoFit/>
          </a:bodyPr>
          <a:lstStyle/>
          <a:p>
            <a:pPr algn="ctr">
              <a:lnSpc>
                <a:spcPts val="2899"/>
              </a:lnSpc>
            </a:pPr>
            <a:r>
              <a:rPr lang="en-US" sz="2071">
                <a:solidFill>
                  <a:srgbClr val="000000"/>
                </a:solidFill>
                <a:latin typeface="Open Sans"/>
                <a:ea typeface="Open Sans"/>
                <a:cs typeface="Open Sans"/>
                <a:sym typeface="Open Sans"/>
              </a:rPr>
              <a:t>XGBRegressor is a machine learning algorithm used for regression tasks, which is part of XGBoost (Extreme Gradient Boosting).</a:t>
            </a:r>
          </a:p>
        </p:txBody>
      </p:sp>
      <p:sp>
        <p:nvSpPr>
          <p:cNvPr name="TextBox 37" id="37"/>
          <p:cNvSpPr txBox="true"/>
          <p:nvPr/>
        </p:nvSpPr>
        <p:spPr>
          <a:xfrm rot="0">
            <a:off x="7203816" y="5194634"/>
            <a:ext cx="3880368" cy="3594526"/>
          </a:xfrm>
          <a:prstGeom prst="rect">
            <a:avLst/>
          </a:prstGeom>
        </p:spPr>
        <p:txBody>
          <a:bodyPr anchor="t" rtlCol="false" tIns="0" lIns="0" bIns="0" rIns="0">
            <a:spAutoFit/>
          </a:bodyPr>
          <a:lstStyle/>
          <a:p>
            <a:pPr algn="ctr">
              <a:lnSpc>
                <a:spcPts val="2899"/>
              </a:lnSpc>
            </a:pPr>
            <a:r>
              <a:rPr lang="en-US" sz="2071">
                <a:solidFill>
                  <a:srgbClr val="000000"/>
                </a:solidFill>
                <a:latin typeface="Open Sans"/>
                <a:ea typeface="Open Sans"/>
                <a:cs typeface="Open Sans"/>
                <a:sym typeface="Open Sans"/>
              </a:rPr>
              <a:t>XGBRegressor is a boosting model that uses multiple decision trees to produce accurate predictions. Using a gradient boosting technique, it iteratively builds a new model to reduce the error of the previous model, focusing on the mistakes made by the previous models.</a:t>
            </a:r>
          </a:p>
        </p:txBody>
      </p:sp>
      <p:sp>
        <p:nvSpPr>
          <p:cNvPr name="TextBox 38" id="38"/>
          <p:cNvSpPr txBox="true"/>
          <p:nvPr/>
        </p:nvSpPr>
        <p:spPr>
          <a:xfrm rot="0">
            <a:off x="12765756" y="5597945"/>
            <a:ext cx="3880368" cy="1061536"/>
          </a:xfrm>
          <a:prstGeom prst="rect">
            <a:avLst/>
          </a:prstGeom>
        </p:spPr>
        <p:txBody>
          <a:bodyPr anchor="t" rtlCol="false" tIns="0" lIns="0" bIns="0" rIns="0">
            <a:spAutoFit/>
          </a:bodyPr>
          <a:lstStyle/>
          <a:p>
            <a:pPr algn="ctr">
              <a:lnSpc>
                <a:spcPts val="2899"/>
              </a:lnSpc>
            </a:pPr>
            <a:r>
              <a:rPr lang="en-US" sz="2071">
                <a:solidFill>
                  <a:srgbClr val="000000"/>
                </a:solidFill>
                <a:latin typeface="Open Sans"/>
                <a:ea typeface="Open Sans"/>
                <a:cs typeface="Open Sans"/>
                <a:sym typeface="Open Sans"/>
              </a:rPr>
              <a:t>This method is very efficient and can handle large datasets well. </a:t>
            </a:r>
          </a:p>
        </p:txBody>
      </p:sp>
      <p:sp>
        <p:nvSpPr>
          <p:cNvPr name="TextBox 39" id="39"/>
          <p:cNvSpPr txBox="true"/>
          <p:nvPr/>
        </p:nvSpPr>
        <p:spPr>
          <a:xfrm rot="0">
            <a:off x="2313829" y="3965355"/>
            <a:ext cx="2536461" cy="492289"/>
          </a:xfrm>
          <a:prstGeom prst="rect">
            <a:avLst/>
          </a:prstGeom>
        </p:spPr>
        <p:txBody>
          <a:bodyPr anchor="t" rtlCol="false" tIns="0" lIns="0" bIns="0" rIns="0">
            <a:spAutoFit/>
          </a:bodyPr>
          <a:lstStyle/>
          <a:p>
            <a:pPr algn="ctr">
              <a:lnSpc>
                <a:spcPts val="3588"/>
              </a:lnSpc>
            </a:pPr>
            <a:r>
              <a:rPr lang="en-US" sz="3120">
                <a:solidFill>
                  <a:srgbClr val="FFFFFF"/>
                </a:solidFill>
                <a:latin typeface="Poppins Bold"/>
                <a:ea typeface="Poppins Bold"/>
                <a:cs typeface="Poppins Bold"/>
                <a:sym typeface="Poppins Bold"/>
              </a:rPr>
              <a:t>DEFINITION</a:t>
            </a:r>
          </a:p>
        </p:txBody>
      </p:sp>
      <p:sp>
        <p:nvSpPr>
          <p:cNvPr name="TextBox 40" id="40"/>
          <p:cNvSpPr txBox="true"/>
          <p:nvPr/>
        </p:nvSpPr>
        <p:spPr>
          <a:xfrm rot="0">
            <a:off x="7697671" y="3965355"/>
            <a:ext cx="2974211" cy="492289"/>
          </a:xfrm>
          <a:prstGeom prst="rect">
            <a:avLst/>
          </a:prstGeom>
        </p:spPr>
        <p:txBody>
          <a:bodyPr anchor="t" rtlCol="false" tIns="0" lIns="0" bIns="0" rIns="0">
            <a:spAutoFit/>
          </a:bodyPr>
          <a:lstStyle/>
          <a:p>
            <a:pPr algn="ctr">
              <a:lnSpc>
                <a:spcPts val="3588"/>
              </a:lnSpc>
            </a:pPr>
            <a:r>
              <a:rPr lang="en-US" sz="3120">
                <a:solidFill>
                  <a:srgbClr val="FFFFFF"/>
                </a:solidFill>
                <a:latin typeface="Poppins Bold"/>
                <a:ea typeface="Poppins Bold"/>
                <a:cs typeface="Poppins Bold"/>
                <a:sym typeface="Poppins Bold"/>
              </a:rPr>
              <a:t>HOW IT WORK</a:t>
            </a:r>
          </a:p>
        </p:txBody>
      </p:sp>
      <p:sp>
        <p:nvSpPr>
          <p:cNvPr name="TextBox 41" id="41"/>
          <p:cNvSpPr txBox="true"/>
          <p:nvPr/>
        </p:nvSpPr>
        <p:spPr>
          <a:xfrm rot="0">
            <a:off x="13094882" y="3965355"/>
            <a:ext cx="3138940" cy="492289"/>
          </a:xfrm>
          <a:prstGeom prst="rect">
            <a:avLst/>
          </a:prstGeom>
        </p:spPr>
        <p:txBody>
          <a:bodyPr anchor="t" rtlCol="false" tIns="0" lIns="0" bIns="0" rIns="0">
            <a:spAutoFit/>
          </a:bodyPr>
          <a:lstStyle/>
          <a:p>
            <a:pPr algn="ctr">
              <a:lnSpc>
                <a:spcPts val="3588"/>
              </a:lnSpc>
            </a:pPr>
            <a:r>
              <a:rPr lang="en-US" sz="3120">
                <a:solidFill>
                  <a:srgbClr val="FFFFFF"/>
                </a:solidFill>
                <a:latin typeface="Poppins Bold"/>
                <a:ea typeface="Poppins Bold"/>
                <a:cs typeface="Poppins Bold"/>
                <a:sym typeface="Poppins Bold"/>
              </a:rPr>
              <a:t>ADVANTAGES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1025A1"/>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B4A9D"/>
            </a:solidFill>
          </p:spPr>
        </p:sp>
      </p:grpSp>
      <p:sp>
        <p:nvSpPr>
          <p:cNvPr name="Freeform 6" id="6"/>
          <p:cNvSpPr/>
          <p:nvPr/>
        </p:nvSpPr>
        <p:spPr>
          <a:xfrm flipH="false" flipV="false" rot="0">
            <a:off x="0" y="2980358"/>
            <a:ext cx="7670604" cy="5004849"/>
          </a:xfrm>
          <a:custGeom>
            <a:avLst/>
            <a:gdLst/>
            <a:ahLst/>
            <a:cxnLst/>
            <a:rect r="r" b="b" t="t" l="l"/>
            <a:pathLst>
              <a:path h="5004849" w="7670604">
                <a:moveTo>
                  <a:pt x="0" y="0"/>
                </a:moveTo>
                <a:lnTo>
                  <a:pt x="7670604" y="0"/>
                </a:lnTo>
                <a:lnTo>
                  <a:pt x="7670604" y="5004849"/>
                </a:lnTo>
                <a:lnTo>
                  <a:pt x="0" y="5004849"/>
                </a:lnTo>
                <a:lnTo>
                  <a:pt x="0" y="0"/>
                </a:lnTo>
                <a:close/>
              </a:path>
            </a:pathLst>
          </a:custGeom>
          <a:blipFill>
            <a:blip r:embed="rId2"/>
            <a:stretch>
              <a:fillRect l="0" t="0" r="-28092" b="0"/>
            </a:stretch>
          </a:blipFill>
        </p:spPr>
      </p:sp>
      <p:sp>
        <p:nvSpPr>
          <p:cNvPr name="Freeform 7" id="7"/>
          <p:cNvSpPr/>
          <p:nvPr/>
        </p:nvSpPr>
        <p:spPr>
          <a:xfrm flipH="false" flipV="false" rot="0">
            <a:off x="8330045" y="2117817"/>
            <a:ext cx="6363878" cy="6051366"/>
          </a:xfrm>
          <a:custGeom>
            <a:avLst/>
            <a:gdLst/>
            <a:ahLst/>
            <a:cxnLst/>
            <a:rect r="r" b="b" t="t" l="l"/>
            <a:pathLst>
              <a:path h="6051366" w="6363878">
                <a:moveTo>
                  <a:pt x="0" y="0"/>
                </a:moveTo>
                <a:lnTo>
                  <a:pt x="6363878" y="0"/>
                </a:lnTo>
                <a:lnTo>
                  <a:pt x="6363878" y="6051366"/>
                </a:lnTo>
                <a:lnTo>
                  <a:pt x="0" y="6051366"/>
                </a:lnTo>
                <a:lnTo>
                  <a:pt x="0" y="0"/>
                </a:lnTo>
                <a:close/>
              </a:path>
            </a:pathLst>
          </a:custGeom>
          <a:blipFill>
            <a:blip r:embed="rId3"/>
            <a:stretch>
              <a:fillRect l="0" t="0" r="0" b="0"/>
            </a:stretch>
          </a:blipFill>
        </p:spPr>
      </p:sp>
      <p:sp>
        <p:nvSpPr>
          <p:cNvPr name="TextBox 8" id="8"/>
          <p:cNvSpPr txBox="true"/>
          <p:nvPr/>
        </p:nvSpPr>
        <p:spPr>
          <a:xfrm rot="0">
            <a:off x="545563" y="360118"/>
            <a:ext cx="6866257" cy="980981"/>
          </a:xfrm>
          <a:prstGeom prst="rect">
            <a:avLst/>
          </a:prstGeom>
        </p:spPr>
        <p:txBody>
          <a:bodyPr anchor="t" rtlCol="false" tIns="0" lIns="0" bIns="0" rIns="0">
            <a:spAutoFit/>
          </a:bodyPr>
          <a:lstStyle/>
          <a:p>
            <a:pPr algn="l" marL="0" indent="0" lvl="0">
              <a:lnSpc>
                <a:spcPts val="7800"/>
              </a:lnSpc>
              <a:spcBef>
                <a:spcPct val="0"/>
              </a:spcBef>
            </a:pPr>
            <a:r>
              <a:rPr lang="en-US" sz="6000" spc="-60">
                <a:solidFill>
                  <a:srgbClr val="FFFFFF"/>
                </a:solidFill>
                <a:latin typeface="Fira Sans Medium"/>
                <a:ea typeface="Fira Sans Medium"/>
                <a:cs typeface="Fira Sans Medium"/>
                <a:sym typeface="Fira Sans Medium"/>
              </a:rPr>
              <a:t>Feature Importance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1025A1"/>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B4A9D"/>
            </a:solidFill>
          </p:spPr>
        </p:sp>
      </p:grpSp>
      <p:sp>
        <p:nvSpPr>
          <p:cNvPr name="Freeform 6" id="6"/>
          <p:cNvSpPr/>
          <p:nvPr/>
        </p:nvSpPr>
        <p:spPr>
          <a:xfrm flipH="false" flipV="false" rot="0">
            <a:off x="4860978" y="1865541"/>
            <a:ext cx="8566044" cy="7687175"/>
          </a:xfrm>
          <a:custGeom>
            <a:avLst/>
            <a:gdLst/>
            <a:ahLst/>
            <a:cxnLst/>
            <a:rect r="r" b="b" t="t" l="l"/>
            <a:pathLst>
              <a:path h="7687175" w="8566044">
                <a:moveTo>
                  <a:pt x="0" y="0"/>
                </a:moveTo>
                <a:lnTo>
                  <a:pt x="8566044" y="0"/>
                </a:lnTo>
                <a:lnTo>
                  <a:pt x="8566044" y="7687175"/>
                </a:lnTo>
                <a:lnTo>
                  <a:pt x="0" y="7687175"/>
                </a:lnTo>
                <a:lnTo>
                  <a:pt x="0" y="0"/>
                </a:lnTo>
                <a:close/>
              </a:path>
            </a:pathLst>
          </a:custGeom>
          <a:blipFill>
            <a:blip r:embed="rId2"/>
            <a:stretch>
              <a:fillRect l="0" t="0" r="0" b="0"/>
            </a:stretch>
          </a:blipFill>
        </p:spPr>
      </p:sp>
      <p:sp>
        <p:nvSpPr>
          <p:cNvPr name="TextBox 7" id="7"/>
          <p:cNvSpPr txBox="true"/>
          <p:nvPr/>
        </p:nvSpPr>
        <p:spPr>
          <a:xfrm rot="0">
            <a:off x="545563" y="360118"/>
            <a:ext cx="6866257" cy="980981"/>
          </a:xfrm>
          <a:prstGeom prst="rect">
            <a:avLst/>
          </a:prstGeom>
        </p:spPr>
        <p:txBody>
          <a:bodyPr anchor="t" rtlCol="false" tIns="0" lIns="0" bIns="0" rIns="0">
            <a:spAutoFit/>
          </a:bodyPr>
          <a:lstStyle/>
          <a:p>
            <a:pPr algn="l" marL="0" indent="0" lvl="0">
              <a:lnSpc>
                <a:spcPts val="7800"/>
              </a:lnSpc>
              <a:spcBef>
                <a:spcPct val="0"/>
              </a:spcBef>
            </a:pPr>
            <a:r>
              <a:rPr lang="en-US" sz="6000" spc="-60">
                <a:solidFill>
                  <a:srgbClr val="FFFFFF"/>
                </a:solidFill>
                <a:latin typeface="Fira Sans Medium"/>
                <a:ea typeface="Fira Sans Medium"/>
                <a:cs typeface="Fira Sans Medium"/>
                <a:sym typeface="Fira Sans Medium"/>
              </a:rPr>
              <a:t>Feature Importance</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0">
            <a:off x="627429" y="280876"/>
            <a:ext cx="14766361" cy="2475078"/>
            <a:chOff x="0" y="0"/>
            <a:chExt cx="19688481" cy="3300104"/>
          </a:xfrm>
        </p:grpSpPr>
        <p:sp>
          <p:nvSpPr>
            <p:cNvPr name="TextBox 3" id="3"/>
            <p:cNvSpPr txBox="true"/>
            <p:nvPr/>
          </p:nvSpPr>
          <p:spPr>
            <a:xfrm rot="0">
              <a:off x="0" y="2566679"/>
              <a:ext cx="19688481" cy="733425"/>
            </a:xfrm>
            <a:prstGeom prst="rect">
              <a:avLst/>
            </a:prstGeom>
          </p:spPr>
          <p:txBody>
            <a:bodyPr anchor="t" rtlCol="false" tIns="0" lIns="0" bIns="0" rIns="0">
              <a:spAutoFit/>
            </a:bodyPr>
            <a:lstStyle/>
            <a:p>
              <a:pPr algn="l">
                <a:lnSpc>
                  <a:spcPts val="4320"/>
                </a:lnSpc>
                <a:spcBef>
                  <a:spcPct val="0"/>
                </a:spcBef>
              </a:pPr>
            </a:p>
          </p:txBody>
        </p:sp>
        <p:sp>
          <p:nvSpPr>
            <p:cNvPr name="TextBox 4" id="4"/>
            <p:cNvSpPr txBox="true"/>
            <p:nvPr/>
          </p:nvSpPr>
          <p:spPr>
            <a:xfrm rot="0">
              <a:off x="0" y="0"/>
              <a:ext cx="19688481" cy="2108137"/>
            </a:xfrm>
            <a:prstGeom prst="rect">
              <a:avLst/>
            </a:prstGeom>
          </p:spPr>
          <p:txBody>
            <a:bodyPr anchor="t" rtlCol="false" tIns="0" lIns="0" bIns="0" rIns="0">
              <a:spAutoFit/>
            </a:bodyPr>
            <a:lstStyle/>
            <a:p>
              <a:pPr algn="l">
                <a:lnSpc>
                  <a:spcPts val="12480"/>
                </a:lnSpc>
              </a:pPr>
              <a:r>
                <a:rPr lang="en-US" sz="10400">
                  <a:solidFill>
                    <a:srgbClr val="FFFFFF"/>
                  </a:solidFill>
                  <a:latin typeface="Fira Sans Medium"/>
                  <a:ea typeface="Fira Sans Medium"/>
                  <a:cs typeface="Fira Sans Medium"/>
                  <a:sym typeface="Fira Sans Medium"/>
                </a:rPr>
                <a:t>Conclusion</a:t>
              </a:r>
            </a:p>
          </p:txBody>
        </p:sp>
      </p:grpSp>
      <p:graphicFrame>
        <p:nvGraphicFramePr>
          <p:cNvPr name="Table 5" id="5"/>
          <p:cNvGraphicFramePr>
            <a:graphicFrameLocks noGrp="true"/>
          </p:cNvGraphicFramePr>
          <p:nvPr/>
        </p:nvGraphicFramePr>
        <p:xfrm>
          <a:off x="627429" y="2374842"/>
          <a:ext cx="8077498" cy="1983883"/>
        </p:xfrm>
        <a:graphic>
          <a:graphicData uri="http://schemas.openxmlformats.org/drawingml/2006/table">
            <a:tbl>
              <a:tblPr/>
              <a:tblGrid>
                <a:gridCol w="2898824"/>
                <a:gridCol w="2449674"/>
                <a:gridCol w="2729000"/>
              </a:tblGrid>
              <a:tr h="658807">
                <a:tc>
                  <a:txBody>
                    <a:bodyPr anchor="t" rtlCol="false"/>
                    <a:lstStyle/>
                    <a:p>
                      <a:pPr algn="ctr">
                        <a:lnSpc>
                          <a:spcPts val="2520"/>
                        </a:lnSpc>
                        <a:defRPr/>
                      </a:pPr>
                      <a:r>
                        <a:rPr lang="en-US" sz="1800">
                          <a:solidFill>
                            <a:srgbClr val="000000"/>
                          </a:solidFill>
                          <a:latin typeface="Fira Sans Semi-Bold"/>
                          <a:ea typeface="Fira Sans Semi-Bold"/>
                          <a:cs typeface="Fira Sans Semi-Bold"/>
                          <a:sym typeface="Fira Sans Semi-Bold"/>
                        </a:rPr>
                        <a:t>MAE</a:t>
                      </a:r>
                      <a:endParaRPr lang="en-US" sz="1100"/>
                    </a:p>
                  </a:txBody>
                  <a:tcPr marL="120373" marR="120373" marT="120373" marB="120373" anchor="ctr">
                    <a:lnL cmpd="sng" algn="ctr" cap="flat" w="0">
                      <a:solidFill>
                        <a:srgbClr val="1025A1"/>
                      </a:solidFill>
                      <a:prstDash val="solid"/>
                      <a:round/>
                      <a:headEnd type="none" w="med" len="med"/>
                      <a:tailEnd type="none" w="med" len="med"/>
                    </a:lnL>
                    <a:lnR cmpd="sng" algn="ctr" cap="flat" w="9525">
                      <a:solidFill>
                        <a:srgbClr val="1025A1"/>
                      </a:solidFill>
                      <a:prstDash val="solid"/>
                      <a:round/>
                      <a:headEnd type="none" w="med" len="med"/>
                      <a:tailEnd type="none" w="med" len="med"/>
                    </a:lnR>
                    <a:lnT cmpd="sng" algn="ctr" cap="flat" w="0">
                      <a:solidFill>
                        <a:srgbClr val="1025A1"/>
                      </a:solidFill>
                      <a:prstDash val="solid"/>
                      <a:round/>
                      <a:headEnd type="none" w="med" len="med"/>
                      <a:tailEnd type="none" w="med" len="med"/>
                    </a:lnT>
                    <a:lnB cmpd="sng" algn="ctr" cap="flat" w="9525">
                      <a:solidFill>
                        <a:srgbClr val="1025A1"/>
                      </a:solidFill>
                      <a:prstDash val="solid"/>
                      <a:round/>
                      <a:headEnd type="none" w="med" len="med"/>
                      <a:tailEnd type="none" w="med" len="med"/>
                    </a:lnB>
                    <a:solidFill>
                      <a:srgbClr val="5BA3F8"/>
                    </a:solidFill>
                  </a:tcPr>
                </a:tc>
                <a:tc>
                  <a:txBody>
                    <a:bodyPr anchor="t" rtlCol="false"/>
                    <a:lstStyle/>
                    <a:p>
                      <a:pPr algn="ctr">
                        <a:lnSpc>
                          <a:spcPts val="2520"/>
                        </a:lnSpc>
                        <a:defRPr/>
                      </a:pPr>
                      <a:r>
                        <a:rPr lang="en-US" sz="1800">
                          <a:solidFill>
                            <a:srgbClr val="000000"/>
                          </a:solidFill>
                          <a:latin typeface="Fira Sans Semi-Bold"/>
                          <a:ea typeface="Fira Sans Semi-Bold"/>
                          <a:cs typeface="Fira Sans Semi-Bold"/>
                          <a:sym typeface="Fira Sans Semi-Bold"/>
                        </a:rPr>
                        <a:t>MAPE</a:t>
                      </a:r>
                      <a:endParaRPr lang="en-US" sz="1100"/>
                    </a:p>
                  </a:txBody>
                  <a:tcPr marL="120373" marR="120373" marT="120373" marB="120373" anchor="ctr">
                    <a:lnL cmpd="sng" algn="ctr" cap="flat" w="9525">
                      <a:solidFill>
                        <a:srgbClr val="1025A1"/>
                      </a:solidFill>
                      <a:prstDash val="solid"/>
                      <a:round/>
                      <a:headEnd type="none" w="med" len="med"/>
                      <a:tailEnd type="none" w="med" len="med"/>
                    </a:lnL>
                    <a:lnR cmpd="sng" algn="ctr" cap="flat" w="9525">
                      <a:solidFill>
                        <a:srgbClr val="1025A1"/>
                      </a:solidFill>
                      <a:prstDash val="solid"/>
                      <a:round/>
                      <a:headEnd type="none" w="med" len="med"/>
                      <a:tailEnd type="none" w="med" len="med"/>
                    </a:lnR>
                    <a:lnT cmpd="sng" algn="ctr" cap="flat" w="0">
                      <a:solidFill>
                        <a:srgbClr val="1025A1"/>
                      </a:solidFill>
                      <a:prstDash val="solid"/>
                      <a:round/>
                      <a:headEnd type="none" w="med" len="med"/>
                      <a:tailEnd type="none" w="med" len="med"/>
                    </a:lnT>
                    <a:lnB cmpd="sng" algn="ctr" cap="flat" w="9525">
                      <a:solidFill>
                        <a:srgbClr val="1025A1"/>
                      </a:solidFill>
                      <a:prstDash val="solid"/>
                      <a:round/>
                      <a:headEnd type="none" w="med" len="med"/>
                      <a:tailEnd type="none" w="med" len="med"/>
                    </a:lnB>
                    <a:solidFill>
                      <a:srgbClr val="5BA3F8"/>
                    </a:solidFill>
                  </a:tcPr>
                </a:tc>
                <a:tc>
                  <a:txBody>
                    <a:bodyPr anchor="t" rtlCol="false"/>
                    <a:lstStyle/>
                    <a:p>
                      <a:pPr algn="ctr">
                        <a:lnSpc>
                          <a:spcPts val="2520"/>
                        </a:lnSpc>
                        <a:defRPr/>
                      </a:pPr>
                      <a:r>
                        <a:rPr lang="en-US" sz="1800">
                          <a:solidFill>
                            <a:srgbClr val="000000"/>
                          </a:solidFill>
                          <a:latin typeface="Fira Sans Semi-Bold"/>
                          <a:ea typeface="Fira Sans Semi-Bold"/>
                          <a:cs typeface="Fira Sans Semi-Bold"/>
                          <a:sym typeface="Fira Sans Semi-Bold"/>
                        </a:rPr>
                        <a:t>R2</a:t>
                      </a:r>
                      <a:endParaRPr lang="en-US" sz="1100"/>
                    </a:p>
                  </a:txBody>
                  <a:tcPr marL="120373" marR="120373" marT="120373" marB="120373" anchor="ctr">
                    <a:lnL cmpd="sng" algn="ctr" cap="flat" w="9525">
                      <a:solidFill>
                        <a:srgbClr val="1025A1"/>
                      </a:solidFill>
                      <a:prstDash val="solid"/>
                      <a:round/>
                      <a:headEnd type="none" w="med" len="med"/>
                      <a:tailEnd type="none" w="med" len="med"/>
                    </a:lnL>
                    <a:lnR cmpd="sng" algn="ctr" cap="flat" w="9525">
                      <a:solidFill>
                        <a:srgbClr val="1025A1"/>
                      </a:solidFill>
                      <a:prstDash val="solid"/>
                      <a:round/>
                      <a:headEnd type="none" w="med" len="med"/>
                      <a:tailEnd type="none" w="med" len="med"/>
                    </a:lnR>
                    <a:lnT cmpd="sng" algn="ctr" cap="flat" w="0">
                      <a:solidFill>
                        <a:srgbClr val="1025A1"/>
                      </a:solidFill>
                      <a:prstDash val="solid"/>
                      <a:round/>
                      <a:headEnd type="none" w="med" len="med"/>
                      <a:tailEnd type="none" w="med" len="med"/>
                    </a:lnT>
                    <a:lnB cmpd="sng" algn="ctr" cap="flat" w="9525">
                      <a:solidFill>
                        <a:srgbClr val="1025A1"/>
                      </a:solidFill>
                      <a:prstDash val="solid"/>
                      <a:round/>
                      <a:headEnd type="none" w="med" len="med"/>
                      <a:tailEnd type="none" w="med" len="med"/>
                    </a:lnB>
                    <a:solidFill>
                      <a:srgbClr val="5BA3F8"/>
                    </a:solidFill>
                  </a:tcPr>
                </a:tc>
              </a:tr>
              <a:tr h="1325076">
                <a:tc>
                  <a:txBody>
                    <a:bodyPr anchor="t" rtlCol="false"/>
                    <a:lstStyle/>
                    <a:p>
                      <a:pPr algn="ctr">
                        <a:lnSpc>
                          <a:spcPts val="2799"/>
                        </a:lnSpc>
                        <a:defRPr/>
                      </a:pPr>
                      <a:r>
                        <a:rPr lang="en-US" sz="1999">
                          <a:solidFill>
                            <a:srgbClr val="F4F4F4"/>
                          </a:solidFill>
                          <a:latin typeface="Fira Sans Light"/>
                          <a:ea typeface="Fira Sans Light"/>
                          <a:cs typeface="Fira Sans Light"/>
                          <a:sym typeface="Fira Sans Light"/>
                        </a:rPr>
                        <a:t>26662.975565</a:t>
                      </a:r>
                      <a:endParaRPr lang="en-US" sz="1100"/>
                    </a:p>
                  </a:txBody>
                  <a:tcPr marL="120373" marR="120373" marT="120373" marB="120373" anchor="ctr">
                    <a:lnL cmpd="sng" algn="ctr" cap="flat" w="0">
                      <a:solidFill>
                        <a:srgbClr val="1025A1"/>
                      </a:solidFill>
                      <a:prstDash val="solid"/>
                      <a:round/>
                      <a:headEnd type="none" w="med" len="med"/>
                      <a:tailEnd type="none" w="med" len="med"/>
                    </a:lnL>
                    <a:lnR cmpd="sng" algn="ctr" cap="flat" w="9525">
                      <a:solidFill>
                        <a:srgbClr val="1025A1"/>
                      </a:solidFill>
                      <a:prstDash val="solid"/>
                      <a:round/>
                      <a:headEnd type="none" w="med" len="med"/>
                      <a:tailEnd type="none" w="med" len="med"/>
                    </a:lnR>
                    <a:lnT cmpd="sng" algn="ctr" cap="flat" w="9525">
                      <a:solidFill>
                        <a:srgbClr val="1025A1"/>
                      </a:solidFill>
                      <a:prstDash val="solid"/>
                      <a:round/>
                      <a:headEnd type="none" w="med" len="med"/>
                      <a:tailEnd type="none" w="med" len="med"/>
                    </a:lnT>
                    <a:lnB cmpd="sng" algn="ctr" cap="flat" w="9525">
                      <a:solidFill>
                        <a:srgbClr val="1025A1"/>
                      </a:solidFill>
                      <a:prstDash val="solid"/>
                      <a:round/>
                      <a:headEnd type="none" w="med" len="med"/>
                      <a:tailEnd type="none" w="med" len="med"/>
                    </a:lnB>
                    <a:solidFill>
                      <a:srgbClr val="0F1F7D"/>
                    </a:solidFill>
                  </a:tcPr>
                </a:tc>
                <a:tc>
                  <a:txBody>
                    <a:bodyPr anchor="t" rtlCol="false"/>
                    <a:lstStyle/>
                    <a:p>
                      <a:pPr algn="ctr">
                        <a:lnSpc>
                          <a:spcPts val="2800"/>
                        </a:lnSpc>
                        <a:defRPr/>
                      </a:pPr>
                      <a:r>
                        <a:rPr lang="en-US" sz="2000">
                          <a:solidFill>
                            <a:srgbClr val="F4F4F4"/>
                          </a:solidFill>
                          <a:latin typeface="Fira Sans Light"/>
                          <a:ea typeface="Fira Sans Light"/>
                          <a:cs typeface="Fira Sans Light"/>
                          <a:sym typeface="Fira Sans Light"/>
                        </a:rPr>
                        <a:t>14.60%</a:t>
                      </a:r>
                      <a:endParaRPr lang="en-US" sz="1100"/>
                    </a:p>
                  </a:txBody>
                  <a:tcPr marL="120373" marR="120373" marT="120373" marB="120373" anchor="ctr">
                    <a:lnL cmpd="sng" algn="ctr" cap="flat" w="9525">
                      <a:solidFill>
                        <a:srgbClr val="1025A1"/>
                      </a:solidFill>
                      <a:prstDash val="solid"/>
                      <a:round/>
                      <a:headEnd type="none" w="med" len="med"/>
                      <a:tailEnd type="none" w="med" len="med"/>
                    </a:lnL>
                    <a:lnR cmpd="sng" algn="ctr" cap="flat" w="9525">
                      <a:solidFill>
                        <a:srgbClr val="1025A1"/>
                      </a:solidFill>
                      <a:prstDash val="solid"/>
                      <a:round/>
                      <a:headEnd type="none" w="med" len="med"/>
                      <a:tailEnd type="none" w="med" len="med"/>
                    </a:lnR>
                    <a:lnT cmpd="sng" algn="ctr" cap="flat" w="9525">
                      <a:solidFill>
                        <a:srgbClr val="1025A1"/>
                      </a:solidFill>
                      <a:prstDash val="solid"/>
                      <a:round/>
                      <a:headEnd type="none" w="med" len="med"/>
                      <a:tailEnd type="none" w="med" len="med"/>
                    </a:lnT>
                    <a:lnB cmpd="sng" algn="ctr" cap="flat" w="9525">
                      <a:solidFill>
                        <a:srgbClr val="1025A1"/>
                      </a:solidFill>
                      <a:prstDash val="solid"/>
                      <a:round/>
                      <a:headEnd type="none" w="med" len="med"/>
                      <a:tailEnd type="none" w="med" len="med"/>
                    </a:lnB>
                    <a:solidFill>
                      <a:srgbClr val="0F1F7D"/>
                    </a:solidFill>
                  </a:tcPr>
                </a:tc>
                <a:tc>
                  <a:txBody>
                    <a:bodyPr anchor="t" rtlCol="false"/>
                    <a:lstStyle/>
                    <a:p>
                      <a:pPr algn="ctr">
                        <a:lnSpc>
                          <a:spcPts val="2800"/>
                        </a:lnSpc>
                        <a:defRPr/>
                      </a:pPr>
                      <a:r>
                        <a:rPr lang="en-US" sz="2000">
                          <a:solidFill>
                            <a:srgbClr val="F4F4F4"/>
                          </a:solidFill>
                          <a:latin typeface="Fira Sans"/>
                          <a:ea typeface="Fira Sans"/>
                          <a:cs typeface="Fira Sans"/>
                          <a:sym typeface="Fira Sans"/>
                        </a:rPr>
                        <a:t>81.24%</a:t>
                      </a:r>
                      <a:endParaRPr lang="en-US" sz="1100"/>
                    </a:p>
                  </a:txBody>
                  <a:tcPr marL="120373" marR="120373" marT="120373" marB="120373" anchor="ctr">
                    <a:lnL cmpd="sng" algn="ctr" cap="flat" w="9525">
                      <a:solidFill>
                        <a:srgbClr val="1025A1"/>
                      </a:solidFill>
                      <a:prstDash val="solid"/>
                      <a:round/>
                      <a:headEnd type="none" w="med" len="med"/>
                      <a:tailEnd type="none" w="med" len="med"/>
                    </a:lnL>
                    <a:lnR cmpd="sng" algn="ctr" cap="flat" w="9525">
                      <a:solidFill>
                        <a:srgbClr val="1025A1"/>
                      </a:solidFill>
                      <a:prstDash val="solid"/>
                      <a:round/>
                      <a:headEnd type="none" w="med" len="med"/>
                      <a:tailEnd type="none" w="med" len="med"/>
                    </a:lnR>
                    <a:lnT cmpd="sng" algn="ctr" cap="flat" w="9525">
                      <a:solidFill>
                        <a:srgbClr val="1025A1"/>
                      </a:solidFill>
                      <a:prstDash val="solid"/>
                      <a:round/>
                      <a:headEnd type="none" w="med" len="med"/>
                      <a:tailEnd type="none" w="med" len="med"/>
                    </a:lnT>
                    <a:lnB cmpd="sng" algn="ctr" cap="flat" w="9525">
                      <a:solidFill>
                        <a:srgbClr val="1025A1"/>
                      </a:solidFill>
                      <a:prstDash val="solid"/>
                      <a:round/>
                      <a:headEnd type="none" w="med" len="med"/>
                      <a:tailEnd type="none" w="med" len="med"/>
                    </a:lnB>
                    <a:solidFill>
                      <a:srgbClr val="0F1F7D"/>
                    </a:solidFill>
                  </a:tcPr>
                </a:tc>
              </a:tr>
            </a:tbl>
          </a:graphicData>
        </a:graphic>
      </p:graphicFrame>
      <p:grpSp>
        <p:nvGrpSpPr>
          <p:cNvPr name="Group 6" id="6"/>
          <p:cNvGrpSpPr/>
          <p:nvPr/>
        </p:nvGrpSpPr>
        <p:grpSpPr>
          <a:xfrm rot="0">
            <a:off x="14646513" y="-1245623"/>
            <a:ext cx="6383425" cy="5528076"/>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025A1"/>
            </a:solidFill>
          </p:spPr>
        </p:sp>
      </p:grpSp>
      <p:grpSp>
        <p:nvGrpSpPr>
          <p:cNvPr name="Group 8" id="8"/>
          <p:cNvGrpSpPr/>
          <p:nvPr/>
        </p:nvGrpSpPr>
        <p:grpSpPr>
          <a:xfrm rot="0">
            <a:off x="12913743" y="408239"/>
            <a:ext cx="3034530" cy="2627917"/>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name="Group 10" id="10"/>
          <p:cNvGrpSpPr/>
          <p:nvPr/>
        </p:nvGrpSpPr>
        <p:grpSpPr>
          <a:xfrm rot="0">
            <a:off x="11410535" y="-825952"/>
            <a:ext cx="2141618" cy="185465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12" id="12"/>
          <p:cNvGrpSpPr/>
          <p:nvPr/>
        </p:nvGrpSpPr>
        <p:grpSpPr>
          <a:xfrm rot="0">
            <a:off x="627429" y="5405877"/>
            <a:ext cx="8272402" cy="1494240"/>
            <a:chOff x="0" y="0"/>
            <a:chExt cx="11029869" cy="1992320"/>
          </a:xfrm>
        </p:grpSpPr>
        <p:sp>
          <p:nvSpPr>
            <p:cNvPr name="TextBox 13" id="13"/>
            <p:cNvSpPr txBox="true"/>
            <p:nvPr/>
          </p:nvSpPr>
          <p:spPr>
            <a:xfrm rot="0">
              <a:off x="0" y="-9525"/>
              <a:ext cx="11029869" cy="733288"/>
            </a:xfrm>
            <a:prstGeom prst="rect">
              <a:avLst/>
            </a:prstGeom>
          </p:spPr>
          <p:txBody>
            <a:bodyPr anchor="t" rtlCol="false" tIns="0" lIns="0" bIns="0" rIns="0">
              <a:spAutoFit/>
            </a:bodyPr>
            <a:lstStyle/>
            <a:p>
              <a:pPr algn="l">
                <a:lnSpc>
                  <a:spcPts val="4320"/>
                </a:lnSpc>
                <a:spcBef>
                  <a:spcPct val="0"/>
                </a:spcBef>
              </a:pPr>
              <a:r>
                <a:rPr lang="en-US" sz="3600">
                  <a:solidFill>
                    <a:srgbClr val="FFFFFF"/>
                  </a:solidFill>
                  <a:latin typeface="Fira Sans Medium"/>
                  <a:ea typeface="Fira Sans Medium"/>
                  <a:cs typeface="Fira Sans Medium"/>
                  <a:sym typeface="Fira Sans Medium"/>
                </a:rPr>
                <a:t>Pricing Strategy</a:t>
              </a:r>
            </a:p>
          </p:txBody>
        </p:sp>
        <p:sp>
          <p:nvSpPr>
            <p:cNvPr name="TextBox 14" id="14"/>
            <p:cNvSpPr txBox="true"/>
            <p:nvPr/>
          </p:nvSpPr>
          <p:spPr>
            <a:xfrm rot="0">
              <a:off x="0" y="1072754"/>
              <a:ext cx="11029869" cy="919566"/>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Fira Sans Bold"/>
                  <a:ea typeface="Fira Sans Bold"/>
                  <a:cs typeface="Fira Sans Bold"/>
                  <a:sym typeface="Fira Sans Bold"/>
                </a:rPr>
                <a:t>Price Adjustment</a:t>
              </a:r>
            </a:p>
            <a:p>
              <a:pPr algn="l" marL="431801" indent="-215900" lvl="1">
                <a:lnSpc>
                  <a:spcPts val="2800"/>
                </a:lnSpc>
                <a:buFont typeface="Arial"/>
                <a:buChar char="•"/>
              </a:pPr>
              <a:r>
                <a:rPr lang="en-US" sz="2000">
                  <a:solidFill>
                    <a:srgbClr val="FFFFFF"/>
                  </a:solidFill>
                  <a:latin typeface="Fira Sans Bold"/>
                  <a:ea typeface="Fira Sans Bold"/>
                  <a:cs typeface="Fira Sans Bold"/>
                  <a:sym typeface="Fira Sans Bold"/>
                </a:rPr>
                <a:t>Negotiation</a:t>
              </a:r>
            </a:p>
          </p:txBody>
        </p:sp>
      </p:grpSp>
      <p:sp>
        <p:nvSpPr>
          <p:cNvPr name="AutoShape 15" id="15"/>
          <p:cNvSpPr/>
          <p:nvPr/>
        </p:nvSpPr>
        <p:spPr>
          <a:xfrm>
            <a:off x="627429" y="7180825"/>
            <a:ext cx="8272402" cy="0"/>
          </a:xfrm>
          <a:prstGeom prst="line">
            <a:avLst/>
          </a:prstGeom>
          <a:ln cap="flat" w="9525">
            <a:solidFill>
              <a:srgbClr val="000000"/>
            </a:solidFill>
            <a:prstDash val="solid"/>
            <a:headEnd type="none" len="sm" w="sm"/>
            <a:tailEnd type="none" len="sm" w="sm"/>
          </a:ln>
        </p:spPr>
      </p:sp>
      <p:sp>
        <p:nvSpPr>
          <p:cNvPr name="AutoShape 16" id="16"/>
          <p:cNvSpPr/>
          <p:nvPr/>
        </p:nvSpPr>
        <p:spPr>
          <a:xfrm>
            <a:off x="529977" y="7185587"/>
            <a:ext cx="8272402" cy="0"/>
          </a:xfrm>
          <a:prstGeom prst="line">
            <a:avLst/>
          </a:prstGeom>
          <a:ln cap="flat" w="9525">
            <a:solidFill>
              <a:srgbClr val="FFFFFF"/>
            </a:solidFill>
            <a:prstDash val="solid"/>
            <a:headEnd type="none" len="sm" w="sm"/>
            <a:tailEnd type="none" len="sm" w="sm"/>
          </a:ln>
        </p:spPr>
      </p:sp>
      <p:grpSp>
        <p:nvGrpSpPr>
          <p:cNvPr name="Group 17" id="17"/>
          <p:cNvGrpSpPr/>
          <p:nvPr/>
        </p:nvGrpSpPr>
        <p:grpSpPr>
          <a:xfrm rot="0">
            <a:off x="627429" y="7710551"/>
            <a:ext cx="10205800" cy="1494240"/>
            <a:chOff x="0" y="0"/>
            <a:chExt cx="13607733" cy="1992320"/>
          </a:xfrm>
        </p:grpSpPr>
        <p:sp>
          <p:nvSpPr>
            <p:cNvPr name="TextBox 18" id="18"/>
            <p:cNvSpPr txBox="true"/>
            <p:nvPr/>
          </p:nvSpPr>
          <p:spPr>
            <a:xfrm rot="0">
              <a:off x="0" y="-9525"/>
              <a:ext cx="13607733" cy="733288"/>
            </a:xfrm>
            <a:prstGeom prst="rect">
              <a:avLst/>
            </a:prstGeom>
          </p:spPr>
          <p:txBody>
            <a:bodyPr anchor="t" rtlCol="false" tIns="0" lIns="0" bIns="0" rIns="0">
              <a:spAutoFit/>
            </a:bodyPr>
            <a:lstStyle/>
            <a:p>
              <a:pPr algn="l">
                <a:lnSpc>
                  <a:spcPts val="4320"/>
                </a:lnSpc>
                <a:spcBef>
                  <a:spcPct val="0"/>
                </a:spcBef>
              </a:pPr>
              <a:r>
                <a:rPr lang="en-US" sz="3600">
                  <a:solidFill>
                    <a:srgbClr val="FFFFFF"/>
                  </a:solidFill>
                  <a:latin typeface="Fira Sans Medium"/>
                  <a:ea typeface="Fira Sans Medium"/>
                  <a:cs typeface="Fira Sans Medium"/>
                  <a:sym typeface="Fira Sans Medium"/>
                </a:rPr>
                <a:t>Development of Real Estate Advisory Services</a:t>
              </a:r>
            </a:p>
          </p:txBody>
        </p:sp>
        <p:sp>
          <p:nvSpPr>
            <p:cNvPr name="TextBox 19" id="19"/>
            <p:cNvSpPr txBox="true"/>
            <p:nvPr/>
          </p:nvSpPr>
          <p:spPr>
            <a:xfrm rot="0">
              <a:off x="0" y="1072754"/>
              <a:ext cx="13607733" cy="919566"/>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Fira Sans Bold"/>
                  <a:ea typeface="Fira Sans Bold"/>
                  <a:cs typeface="Fira Sans Bold"/>
                  <a:sym typeface="Fira Sans Bold"/>
                </a:rPr>
                <a:t>Market Analysis</a:t>
              </a:r>
            </a:p>
            <a:p>
              <a:pPr algn="l" marL="431801" indent="-215900" lvl="1">
                <a:lnSpc>
                  <a:spcPts val="2800"/>
                </a:lnSpc>
                <a:buFont typeface="Arial"/>
                <a:buChar char="•"/>
              </a:pPr>
              <a:r>
                <a:rPr lang="en-US" sz="2000">
                  <a:solidFill>
                    <a:srgbClr val="FFFFFF"/>
                  </a:solidFill>
                  <a:latin typeface="Fira Sans Bold"/>
                  <a:ea typeface="Fira Sans Bold"/>
                  <a:cs typeface="Fira Sans Bold"/>
                  <a:sym typeface="Fira Sans Bold"/>
                </a:rPr>
                <a:t>Investment Consulting</a:t>
              </a:r>
            </a:p>
          </p:txBody>
        </p:sp>
      </p:grpSp>
      <p:sp>
        <p:nvSpPr>
          <p:cNvPr name="AutoShape 20" id="20"/>
          <p:cNvSpPr/>
          <p:nvPr/>
        </p:nvSpPr>
        <p:spPr>
          <a:xfrm>
            <a:off x="627429" y="9485498"/>
            <a:ext cx="8272402" cy="0"/>
          </a:xfrm>
          <a:prstGeom prst="line">
            <a:avLst/>
          </a:prstGeom>
          <a:ln cap="flat" w="9525">
            <a:solidFill>
              <a:srgbClr val="000000"/>
            </a:solidFill>
            <a:prstDash val="solid"/>
            <a:headEnd type="none" len="sm" w="sm"/>
            <a:tailEnd type="none" len="sm" w="sm"/>
          </a:ln>
        </p:spPr>
      </p:sp>
      <p:sp>
        <p:nvSpPr>
          <p:cNvPr name="AutoShape 21" id="21"/>
          <p:cNvSpPr/>
          <p:nvPr/>
        </p:nvSpPr>
        <p:spPr>
          <a:xfrm>
            <a:off x="529977" y="9490260"/>
            <a:ext cx="8272402"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C4F"/>
        </a:solidFill>
      </p:bgPr>
    </p:bg>
    <p:spTree>
      <p:nvGrpSpPr>
        <p:cNvPr id="1" name=""/>
        <p:cNvGrpSpPr/>
        <p:nvPr/>
      </p:nvGrpSpPr>
      <p:grpSpPr>
        <a:xfrm>
          <a:off x="0" y="0"/>
          <a:ext cx="0" cy="0"/>
          <a:chOff x="0" y="0"/>
          <a:chExt cx="0" cy="0"/>
        </a:xfrm>
      </p:grpSpPr>
      <p:sp>
        <p:nvSpPr>
          <p:cNvPr name="TextBox 2" id="2"/>
          <p:cNvSpPr txBox="true"/>
          <p:nvPr/>
        </p:nvSpPr>
        <p:spPr>
          <a:xfrm rot="0">
            <a:off x="1028700" y="2951328"/>
            <a:ext cx="14766361" cy="552450"/>
          </a:xfrm>
          <a:prstGeom prst="rect">
            <a:avLst/>
          </a:prstGeom>
        </p:spPr>
        <p:txBody>
          <a:bodyPr anchor="t" rtlCol="false" tIns="0" lIns="0" bIns="0" rIns="0">
            <a:spAutoFit/>
          </a:bodyPr>
          <a:lstStyle/>
          <a:p>
            <a:pPr algn="l">
              <a:lnSpc>
                <a:spcPts val="4320"/>
              </a:lnSpc>
              <a:spcBef>
                <a:spcPct val="0"/>
              </a:spcBef>
            </a:pPr>
          </a:p>
        </p:txBody>
      </p:sp>
      <p:grpSp>
        <p:nvGrpSpPr>
          <p:cNvPr name="Group 3" id="3"/>
          <p:cNvGrpSpPr/>
          <p:nvPr/>
        </p:nvGrpSpPr>
        <p:grpSpPr>
          <a:xfrm rot="0">
            <a:off x="-3563094" y="6077994"/>
            <a:ext cx="6383425" cy="5528076"/>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025A1"/>
            </a:solidFill>
          </p:spPr>
        </p:sp>
      </p:grpSp>
      <p:grpSp>
        <p:nvGrpSpPr>
          <p:cNvPr name="Group 5" id="5"/>
          <p:cNvGrpSpPr/>
          <p:nvPr/>
        </p:nvGrpSpPr>
        <p:grpSpPr>
          <a:xfrm rot="0">
            <a:off x="1671665" y="7004492"/>
            <a:ext cx="3034530" cy="26279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name="Group 7" id="7"/>
          <p:cNvGrpSpPr/>
          <p:nvPr/>
        </p:nvGrpSpPr>
        <p:grpSpPr>
          <a:xfrm rot="0">
            <a:off x="4053492" y="8956750"/>
            <a:ext cx="2141618" cy="185465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sp>
        <p:nvSpPr>
          <p:cNvPr name="Freeform 9" id="9"/>
          <p:cNvSpPr/>
          <p:nvPr/>
        </p:nvSpPr>
        <p:spPr>
          <a:xfrm flipH="false" flipV="false" rot="0">
            <a:off x="15795061" y="9242509"/>
            <a:ext cx="1743454" cy="389900"/>
          </a:xfrm>
          <a:custGeom>
            <a:avLst/>
            <a:gdLst/>
            <a:ahLst/>
            <a:cxnLst/>
            <a:rect r="r" b="b" t="t" l="l"/>
            <a:pathLst>
              <a:path h="389900" w="1743454">
                <a:moveTo>
                  <a:pt x="0" y="0"/>
                </a:moveTo>
                <a:lnTo>
                  <a:pt x="1743454" y="0"/>
                </a:lnTo>
                <a:lnTo>
                  <a:pt x="1743454" y="389900"/>
                </a:lnTo>
                <a:lnTo>
                  <a:pt x="0" y="38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2064884" y="2718979"/>
            <a:ext cx="4601904" cy="46019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5A1"/>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TextBox 13" id="13"/>
          <p:cNvSpPr txBox="true"/>
          <p:nvPr/>
        </p:nvSpPr>
        <p:spPr>
          <a:xfrm rot="0">
            <a:off x="481512" y="1640631"/>
            <a:ext cx="10482668" cy="2200181"/>
          </a:xfrm>
          <a:prstGeom prst="rect">
            <a:avLst/>
          </a:prstGeom>
        </p:spPr>
        <p:txBody>
          <a:bodyPr anchor="t" rtlCol="false" tIns="0" lIns="0" bIns="0" rIns="0">
            <a:spAutoFit/>
          </a:bodyPr>
          <a:lstStyle/>
          <a:p>
            <a:pPr algn="l">
              <a:lnSpc>
                <a:spcPts val="16800"/>
              </a:lnSpc>
            </a:pPr>
            <a:r>
              <a:rPr lang="en-US" sz="12000" spc="600">
                <a:solidFill>
                  <a:srgbClr val="5BA3F8"/>
                </a:solidFill>
                <a:latin typeface="Horizon"/>
                <a:ea typeface="Horizon"/>
                <a:cs typeface="Horizon"/>
                <a:sym typeface="Horizon"/>
              </a:rPr>
              <a:t>THANK</a:t>
            </a:r>
          </a:p>
        </p:txBody>
      </p:sp>
      <p:sp>
        <p:nvSpPr>
          <p:cNvPr name="TextBox 14" id="14"/>
          <p:cNvSpPr txBox="true"/>
          <p:nvPr/>
        </p:nvSpPr>
        <p:spPr>
          <a:xfrm rot="0">
            <a:off x="481512" y="3273313"/>
            <a:ext cx="10482668" cy="2200181"/>
          </a:xfrm>
          <a:prstGeom prst="rect">
            <a:avLst/>
          </a:prstGeom>
        </p:spPr>
        <p:txBody>
          <a:bodyPr anchor="t" rtlCol="false" tIns="0" lIns="0" bIns="0" rIns="0">
            <a:spAutoFit/>
          </a:bodyPr>
          <a:lstStyle/>
          <a:p>
            <a:pPr algn="l">
              <a:lnSpc>
                <a:spcPts val="16800"/>
              </a:lnSpc>
            </a:pPr>
            <a:r>
              <a:rPr lang="en-US" sz="12000" spc="600">
                <a:solidFill>
                  <a:srgbClr val="F4F4F4"/>
                </a:solidFill>
                <a:latin typeface="Horizon"/>
                <a:ea typeface="Horizon"/>
                <a:cs typeface="Horizon"/>
                <a:sym typeface="Horizon"/>
              </a:rPr>
              <a:t>YOU</a:t>
            </a:r>
          </a:p>
        </p:txBody>
      </p:sp>
      <p:sp>
        <p:nvSpPr>
          <p:cNvPr name="Freeform 15" id="15"/>
          <p:cNvSpPr/>
          <p:nvPr/>
        </p:nvSpPr>
        <p:spPr>
          <a:xfrm flipH="false" flipV="false" rot="0">
            <a:off x="13552901" y="4269074"/>
            <a:ext cx="1625870" cy="1501713"/>
          </a:xfrm>
          <a:custGeom>
            <a:avLst/>
            <a:gdLst/>
            <a:ahLst/>
            <a:cxnLst/>
            <a:rect r="r" b="b" t="t" l="l"/>
            <a:pathLst>
              <a:path h="1501713" w="1625870">
                <a:moveTo>
                  <a:pt x="0" y="0"/>
                </a:moveTo>
                <a:lnTo>
                  <a:pt x="1625870" y="0"/>
                </a:lnTo>
                <a:lnTo>
                  <a:pt x="1625870" y="1501713"/>
                </a:lnTo>
                <a:lnTo>
                  <a:pt x="0" y="15017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10800000">
            <a:off x="15488326" y="5576386"/>
            <a:ext cx="6243774" cy="540713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025A1"/>
            </a:solidFill>
          </p:spPr>
        </p:sp>
      </p:grpSp>
      <p:grpSp>
        <p:nvGrpSpPr>
          <p:cNvPr name="Group 4" id="4"/>
          <p:cNvGrpSpPr/>
          <p:nvPr/>
        </p:nvGrpSpPr>
        <p:grpSpPr>
          <a:xfrm rot="-10800000">
            <a:off x="16330430" y="321267"/>
            <a:ext cx="4559564" cy="3948604"/>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6" id="6"/>
          <p:cNvGrpSpPr/>
          <p:nvPr/>
        </p:nvGrpSpPr>
        <p:grpSpPr>
          <a:xfrm rot="0">
            <a:off x="12428508" y="2637984"/>
            <a:ext cx="4830792" cy="4183248"/>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7785" t="0" r="-17785" b="0"/>
              </a:stretch>
            </a:blipFill>
          </p:spPr>
        </p:sp>
      </p:grpSp>
      <p:sp>
        <p:nvSpPr>
          <p:cNvPr name="TextBox 8" id="8"/>
          <p:cNvSpPr txBox="true"/>
          <p:nvPr/>
        </p:nvSpPr>
        <p:spPr>
          <a:xfrm rot="0">
            <a:off x="1028700" y="989049"/>
            <a:ext cx="9544540"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FFFFF"/>
                </a:solidFill>
                <a:latin typeface="Fira Sans Medium"/>
                <a:ea typeface="Fira Sans Medium"/>
                <a:cs typeface="Fira Sans Medium"/>
                <a:sym typeface="Fira Sans Medium"/>
              </a:rPr>
              <a:t>Business Problems</a:t>
            </a:r>
          </a:p>
        </p:txBody>
      </p:sp>
      <p:grpSp>
        <p:nvGrpSpPr>
          <p:cNvPr name="Group 9" id="9"/>
          <p:cNvGrpSpPr/>
          <p:nvPr/>
        </p:nvGrpSpPr>
        <p:grpSpPr>
          <a:xfrm rot="-10800000">
            <a:off x="12164319" y="8160998"/>
            <a:ext cx="3801687" cy="3292279"/>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name="TextBox 11" id="11"/>
          <p:cNvSpPr txBox="true"/>
          <p:nvPr/>
        </p:nvSpPr>
        <p:spPr>
          <a:xfrm rot="0">
            <a:off x="1028700" y="3293798"/>
            <a:ext cx="8973122" cy="5260409"/>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FFFFF"/>
                </a:solidFill>
                <a:latin typeface="Poppins"/>
                <a:ea typeface="Poppins"/>
                <a:cs typeface="Poppins"/>
                <a:sym typeface="Poppins"/>
              </a:rPr>
              <a:t>A real estate company in Califo</a:t>
            </a:r>
            <a:r>
              <a:rPr lang="en-US" sz="2499">
                <a:solidFill>
                  <a:srgbClr val="FFFFFF"/>
                </a:solidFill>
                <a:latin typeface="Poppins"/>
                <a:ea typeface="Poppins"/>
                <a:cs typeface="Poppins"/>
                <a:sym typeface="Poppins"/>
              </a:rPr>
              <a:t>rnia faces a major challenge in determining accurate prices for properties.</a:t>
            </a:r>
          </a:p>
          <a:p>
            <a:pPr algn="l" marL="539749" indent="-269875" lvl="1">
              <a:lnSpc>
                <a:spcPts val="3499"/>
              </a:lnSpc>
              <a:buFont typeface="Arial"/>
              <a:buChar char="•"/>
            </a:pPr>
            <a:r>
              <a:rPr lang="en-US" sz="2499">
                <a:solidFill>
                  <a:srgbClr val="FFFFFF"/>
                </a:solidFill>
                <a:latin typeface="Poppins"/>
                <a:ea typeface="Poppins"/>
                <a:cs typeface="Poppins"/>
                <a:sym typeface="Poppins"/>
              </a:rPr>
              <a:t>Improper pricing can lead to:</a:t>
            </a:r>
          </a:p>
          <a:p>
            <a:pPr algn="l" marL="1079499" indent="-359833" lvl="2">
              <a:lnSpc>
                <a:spcPts val="3499"/>
              </a:lnSpc>
              <a:buFont typeface="Arial"/>
              <a:buChar char="⚬"/>
            </a:pPr>
            <a:r>
              <a:rPr lang="en-US" sz="2499">
                <a:solidFill>
                  <a:srgbClr val="FFFFFF"/>
                </a:solidFill>
                <a:latin typeface="Poppins"/>
                <a:ea typeface="Poppins"/>
                <a:cs typeface="Poppins"/>
                <a:sym typeface="Poppins"/>
              </a:rPr>
              <a:t>Financial losses</a:t>
            </a:r>
          </a:p>
          <a:p>
            <a:pPr algn="l" marL="1079499" indent="-359833" lvl="2">
              <a:lnSpc>
                <a:spcPts val="3499"/>
              </a:lnSpc>
              <a:buFont typeface="Arial"/>
              <a:buChar char="⚬"/>
            </a:pPr>
            <a:r>
              <a:rPr lang="en-US" sz="2499">
                <a:solidFill>
                  <a:srgbClr val="FFFFFF"/>
                </a:solidFill>
                <a:latin typeface="Poppins"/>
                <a:ea typeface="Poppins"/>
                <a:cs typeface="Poppins"/>
                <a:sym typeface="Poppins"/>
              </a:rPr>
              <a:t>Lost business opportunities</a:t>
            </a:r>
          </a:p>
          <a:p>
            <a:pPr algn="l" marL="1079499" indent="-359833" lvl="2">
              <a:lnSpc>
                <a:spcPts val="3499"/>
              </a:lnSpc>
              <a:buFont typeface="Arial"/>
              <a:buChar char="⚬"/>
            </a:pPr>
            <a:r>
              <a:rPr lang="en-US" sz="2499">
                <a:solidFill>
                  <a:srgbClr val="FFFFFF"/>
                </a:solidFill>
                <a:latin typeface="Poppins"/>
                <a:ea typeface="Poppins"/>
                <a:cs typeface="Poppins"/>
                <a:sym typeface="Poppins"/>
              </a:rPr>
              <a:t>Difficulty selling properties due to high prices</a:t>
            </a:r>
          </a:p>
          <a:p>
            <a:pPr algn="l" marL="1079499" indent="-359833" lvl="2">
              <a:lnSpc>
                <a:spcPts val="3499"/>
              </a:lnSpc>
              <a:buFont typeface="Arial"/>
              <a:buChar char="⚬"/>
            </a:pPr>
            <a:r>
              <a:rPr lang="en-US" sz="2499">
                <a:solidFill>
                  <a:srgbClr val="FFFFFF"/>
                </a:solidFill>
                <a:latin typeface="Poppins"/>
                <a:ea typeface="Poppins"/>
                <a:cs typeface="Poppins"/>
                <a:sym typeface="Poppins"/>
              </a:rPr>
              <a:t>Inventory build-up and increased operating costs</a:t>
            </a:r>
          </a:p>
          <a:p>
            <a:pPr algn="l" marL="1079499" indent="-359833" lvl="2">
              <a:lnSpc>
                <a:spcPts val="3499"/>
              </a:lnSpc>
              <a:buFont typeface="Arial"/>
              <a:buChar char="⚬"/>
            </a:pPr>
            <a:r>
              <a:rPr lang="en-US" sz="2499">
                <a:solidFill>
                  <a:srgbClr val="FFFFFF"/>
                </a:solidFill>
                <a:latin typeface="Poppins"/>
                <a:ea typeface="Poppins"/>
                <a:cs typeface="Poppins"/>
                <a:sym typeface="Poppins"/>
              </a:rPr>
              <a:t>Selling properties below true market value, leading to long-term losses</a:t>
            </a:r>
          </a:p>
          <a:p>
            <a:pPr algn="l">
              <a:lnSpc>
                <a:spcPts val="34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C4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019702" y="3383149"/>
            <a:ext cx="7015893" cy="3520702"/>
          </a:xfrm>
          <a:custGeom>
            <a:avLst/>
            <a:gdLst/>
            <a:ahLst/>
            <a:cxnLst/>
            <a:rect r="r" b="b" t="t" l="l"/>
            <a:pathLst>
              <a:path h="3520702" w="7015893">
                <a:moveTo>
                  <a:pt x="0" y="0"/>
                </a:moveTo>
                <a:lnTo>
                  <a:pt x="7015893" y="0"/>
                </a:lnTo>
                <a:lnTo>
                  <a:pt x="7015893" y="3520702"/>
                </a:lnTo>
                <a:lnTo>
                  <a:pt x="0" y="3520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07551" y="8001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673906"/>
            <a:ext cx="10016220" cy="1250903"/>
          </a:xfrm>
          <a:prstGeom prst="rect">
            <a:avLst/>
          </a:prstGeom>
        </p:spPr>
        <p:txBody>
          <a:bodyPr anchor="t" rtlCol="false" tIns="0" lIns="0" bIns="0" rIns="0">
            <a:spAutoFit/>
          </a:bodyPr>
          <a:lstStyle/>
          <a:p>
            <a:pPr algn="ctr">
              <a:lnSpc>
                <a:spcPts val="9799"/>
              </a:lnSpc>
            </a:pPr>
            <a:r>
              <a:rPr lang="en-US" sz="6999">
                <a:solidFill>
                  <a:srgbClr val="FFFFFF"/>
                </a:solidFill>
                <a:latin typeface="Poppins Bold"/>
                <a:ea typeface="Poppins Bold"/>
                <a:cs typeface="Poppins Bold"/>
                <a:sym typeface="Poppins Bold"/>
              </a:rPr>
              <a:t>PROBLEM STATEMENT</a:t>
            </a:r>
          </a:p>
        </p:txBody>
      </p:sp>
      <p:grpSp>
        <p:nvGrpSpPr>
          <p:cNvPr name="Group 5" id="5"/>
          <p:cNvGrpSpPr/>
          <p:nvPr/>
        </p:nvGrpSpPr>
        <p:grpSpPr>
          <a:xfrm rot="0">
            <a:off x="6390250" y="2924809"/>
            <a:ext cx="5068699" cy="5514595"/>
            <a:chOff x="0" y="0"/>
            <a:chExt cx="1334966" cy="1452404"/>
          </a:xfrm>
        </p:grpSpPr>
        <p:sp>
          <p:nvSpPr>
            <p:cNvPr name="Freeform 6" id="6"/>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5BA3F8"/>
            </a:solidFill>
          </p:spPr>
        </p:sp>
        <p:sp>
          <p:nvSpPr>
            <p:cNvPr name="TextBox 7" id="7"/>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21551" y="2924809"/>
            <a:ext cx="5068699" cy="5514595"/>
            <a:chOff x="0" y="0"/>
            <a:chExt cx="1334966" cy="1452404"/>
          </a:xfrm>
        </p:grpSpPr>
        <p:sp>
          <p:nvSpPr>
            <p:cNvPr name="Freeform 9" id="9"/>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5271FF"/>
            </a:solidFill>
          </p:spPr>
        </p:sp>
        <p:sp>
          <p:nvSpPr>
            <p:cNvPr name="TextBox 10" id="10"/>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458949" y="2924809"/>
            <a:ext cx="5068699" cy="5514595"/>
            <a:chOff x="0" y="0"/>
            <a:chExt cx="1334966" cy="1452404"/>
          </a:xfrm>
        </p:grpSpPr>
        <p:sp>
          <p:nvSpPr>
            <p:cNvPr name="Freeform 12" id="12"/>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5271FF"/>
            </a:solidFill>
          </p:spPr>
        </p:sp>
        <p:sp>
          <p:nvSpPr>
            <p:cNvPr name="TextBox 13" id="13"/>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900938" y="4919437"/>
            <a:ext cx="4047323" cy="2251968"/>
          </a:xfrm>
          <a:prstGeom prst="rect">
            <a:avLst/>
          </a:prstGeom>
        </p:spPr>
        <p:txBody>
          <a:bodyPr anchor="t" rtlCol="false" tIns="0" lIns="0" bIns="0" rIns="0">
            <a:spAutoFit/>
          </a:bodyPr>
          <a:lstStyle/>
          <a:p>
            <a:pPr algn="ctr">
              <a:lnSpc>
                <a:spcPts val="4480"/>
              </a:lnSpc>
            </a:pPr>
            <a:r>
              <a:rPr lang="en-US" sz="3200">
                <a:solidFill>
                  <a:srgbClr val="FFFFFF"/>
                </a:solidFill>
                <a:latin typeface="Poppins"/>
                <a:ea typeface="Poppins"/>
                <a:cs typeface="Poppins"/>
                <a:sym typeface="Poppins"/>
              </a:rPr>
              <a:t>Improper pricing can result </a:t>
            </a:r>
          </a:p>
          <a:p>
            <a:pPr algn="ctr">
              <a:lnSpc>
                <a:spcPts val="4480"/>
              </a:lnSpc>
            </a:pPr>
          </a:p>
          <a:p>
            <a:pPr algn="ctr">
              <a:lnSpc>
                <a:spcPts val="4480"/>
              </a:lnSpc>
            </a:pPr>
          </a:p>
        </p:txBody>
      </p:sp>
      <p:sp>
        <p:nvSpPr>
          <p:cNvPr name="TextBox 15" id="15"/>
          <p:cNvSpPr txBox="true"/>
          <p:nvPr/>
        </p:nvSpPr>
        <p:spPr>
          <a:xfrm rot="0">
            <a:off x="1832239" y="4274839"/>
            <a:ext cx="4047323" cy="3937610"/>
          </a:xfrm>
          <a:prstGeom prst="rect">
            <a:avLst/>
          </a:prstGeom>
        </p:spPr>
        <p:txBody>
          <a:bodyPr anchor="t" rtlCol="false" tIns="0" lIns="0" bIns="0" rIns="0">
            <a:spAutoFit/>
          </a:bodyPr>
          <a:lstStyle/>
          <a:p>
            <a:pPr algn="ctr">
              <a:lnSpc>
                <a:spcPts val="4480"/>
              </a:lnSpc>
            </a:pPr>
            <a:r>
              <a:rPr lang="en-US" sz="3200">
                <a:solidFill>
                  <a:srgbClr val="FFFFFF"/>
                </a:solidFill>
                <a:latin typeface="Poppins"/>
                <a:ea typeface="Poppins"/>
                <a:cs typeface="Poppins"/>
                <a:sym typeface="Poppins"/>
              </a:rPr>
              <a:t>Real estate companies in California face challenges in accurately determining property prices.</a:t>
            </a:r>
          </a:p>
        </p:txBody>
      </p:sp>
      <p:sp>
        <p:nvSpPr>
          <p:cNvPr name="TextBox 16" id="16"/>
          <p:cNvSpPr txBox="true"/>
          <p:nvPr/>
        </p:nvSpPr>
        <p:spPr>
          <a:xfrm rot="0">
            <a:off x="3093201" y="3151066"/>
            <a:ext cx="1525399" cy="721996"/>
          </a:xfrm>
          <a:prstGeom prst="rect">
            <a:avLst/>
          </a:prstGeom>
        </p:spPr>
        <p:txBody>
          <a:bodyPr anchor="t" rtlCol="false" tIns="0" lIns="0" bIns="0" rIns="0">
            <a:spAutoFit/>
          </a:bodyPr>
          <a:lstStyle/>
          <a:p>
            <a:pPr algn="ctr">
              <a:lnSpc>
                <a:spcPts val="5879"/>
              </a:lnSpc>
            </a:pPr>
            <a:r>
              <a:rPr lang="en-US" sz="4199">
                <a:solidFill>
                  <a:srgbClr val="FFFFFF"/>
                </a:solidFill>
                <a:latin typeface="Glacial Indifference Bold"/>
                <a:ea typeface="Glacial Indifference Bold"/>
                <a:cs typeface="Glacial Indifference Bold"/>
                <a:sym typeface="Glacial Indifference Bold"/>
              </a:rPr>
              <a:t>01.</a:t>
            </a:r>
          </a:p>
        </p:txBody>
      </p:sp>
      <p:sp>
        <p:nvSpPr>
          <p:cNvPr name="TextBox 17" id="17"/>
          <p:cNvSpPr txBox="true"/>
          <p:nvPr/>
        </p:nvSpPr>
        <p:spPr>
          <a:xfrm rot="0">
            <a:off x="8166272" y="3151067"/>
            <a:ext cx="1516656" cy="721995"/>
          </a:xfrm>
          <a:prstGeom prst="rect">
            <a:avLst/>
          </a:prstGeom>
        </p:spPr>
        <p:txBody>
          <a:bodyPr anchor="t" rtlCol="false" tIns="0" lIns="0" bIns="0" rIns="0">
            <a:spAutoFit/>
          </a:bodyPr>
          <a:lstStyle/>
          <a:p>
            <a:pPr algn="ctr">
              <a:lnSpc>
                <a:spcPts val="5879"/>
              </a:lnSpc>
            </a:pPr>
            <a:r>
              <a:rPr lang="en-US" sz="4199">
                <a:solidFill>
                  <a:srgbClr val="FFFFFF"/>
                </a:solidFill>
                <a:latin typeface="Glacial Indifference Bold"/>
                <a:ea typeface="Glacial Indifference Bold"/>
                <a:cs typeface="Glacial Indifference Bold"/>
                <a:sym typeface="Glacial Indifference Bold"/>
              </a:rPr>
              <a:t>02.</a:t>
            </a:r>
          </a:p>
        </p:txBody>
      </p:sp>
      <p:sp>
        <p:nvSpPr>
          <p:cNvPr name="TextBox 18" id="18"/>
          <p:cNvSpPr txBox="true"/>
          <p:nvPr/>
        </p:nvSpPr>
        <p:spPr>
          <a:xfrm rot="0">
            <a:off x="13273950" y="3151067"/>
            <a:ext cx="1438698" cy="721995"/>
          </a:xfrm>
          <a:prstGeom prst="rect">
            <a:avLst/>
          </a:prstGeom>
        </p:spPr>
        <p:txBody>
          <a:bodyPr anchor="t" rtlCol="false" tIns="0" lIns="0" bIns="0" rIns="0">
            <a:spAutoFit/>
          </a:bodyPr>
          <a:lstStyle/>
          <a:p>
            <a:pPr algn="ctr">
              <a:lnSpc>
                <a:spcPts val="5879"/>
              </a:lnSpc>
            </a:pPr>
            <a:r>
              <a:rPr lang="en-US" sz="4199">
                <a:solidFill>
                  <a:srgbClr val="FFFFFF"/>
                </a:solidFill>
                <a:latin typeface="Glacial Indifference Bold"/>
                <a:ea typeface="Glacial Indifference Bold"/>
                <a:cs typeface="Glacial Indifference Bold"/>
                <a:sym typeface="Glacial Indifference Bold"/>
              </a:rPr>
              <a:t>03.</a:t>
            </a:r>
          </a:p>
        </p:txBody>
      </p:sp>
      <p:sp>
        <p:nvSpPr>
          <p:cNvPr name="TextBox 19" id="19"/>
          <p:cNvSpPr txBox="true"/>
          <p:nvPr/>
        </p:nvSpPr>
        <p:spPr>
          <a:xfrm rot="0">
            <a:off x="11969638" y="4638497"/>
            <a:ext cx="4047323" cy="2813848"/>
          </a:xfrm>
          <a:prstGeom prst="rect">
            <a:avLst/>
          </a:prstGeom>
        </p:spPr>
        <p:txBody>
          <a:bodyPr anchor="t" rtlCol="false" tIns="0" lIns="0" bIns="0" rIns="0">
            <a:spAutoFit/>
          </a:bodyPr>
          <a:lstStyle/>
          <a:p>
            <a:pPr algn="ctr">
              <a:lnSpc>
                <a:spcPts val="4480"/>
              </a:lnSpc>
            </a:pPr>
            <a:r>
              <a:rPr lang="en-US" sz="3200">
                <a:solidFill>
                  <a:srgbClr val="FFFFFF"/>
                </a:solidFill>
                <a:latin typeface="Poppins"/>
                <a:ea typeface="Poppins"/>
                <a:cs typeface="Poppins"/>
                <a:sym typeface="Poppins"/>
              </a:rPr>
              <a:t>Need for a solution to optimize pricing using historical data and predictive analytics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4222989" cy="6226137"/>
            <a:chOff x="0" y="0"/>
            <a:chExt cx="12272027" cy="5372100"/>
          </a:xfrm>
        </p:grpSpPr>
        <p:sp>
          <p:nvSpPr>
            <p:cNvPr name="Freeform 3" id="3"/>
            <p:cNvSpPr/>
            <p:nvPr/>
          </p:nvSpPr>
          <p:spPr>
            <a:xfrm flipH="false" flipV="false" rot="0">
              <a:off x="0" y="0"/>
              <a:ext cx="12272027" cy="5372100"/>
            </a:xfrm>
            <a:custGeom>
              <a:avLst/>
              <a:gdLst/>
              <a:ahLst/>
              <a:cxnLst/>
              <a:rect r="r" b="b" t="t" l="l"/>
              <a:pathLst>
                <a:path h="5372100" w="12272027">
                  <a:moveTo>
                    <a:pt x="10721357" y="0"/>
                  </a:moveTo>
                  <a:lnTo>
                    <a:pt x="1550670" y="0"/>
                  </a:lnTo>
                  <a:lnTo>
                    <a:pt x="0" y="2686050"/>
                  </a:lnTo>
                  <a:lnTo>
                    <a:pt x="1550670" y="5372100"/>
                  </a:lnTo>
                  <a:lnTo>
                    <a:pt x="10721357" y="5372100"/>
                  </a:lnTo>
                  <a:lnTo>
                    <a:pt x="12272027" y="2686050"/>
                  </a:lnTo>
                  <a:lnTo>
                    <a:pt x="10721357" y="0"/>
                  </a:lnTo>
                  <a:close/>
                </a:path>
              </a:pathLst>
            </a:custGeom>
            <a:solidFill>
              <a:srgbClr val="2B4A9D"/>
            </a:solidFill>
          </p:spPr>
        </p:sp>
      </p:grpSp>
      <p:grpSp>
        <p:nvGrpSpPr>
          <p:cNvPr name="Group 4" id="4"/>
          <p:cNvGrpSpPr/>
          <p:nvPr/>
        </p:nvGrpSpPr>
        <p:grpSpPr>
          <a:xfrm rot="0">
            <a:off x="9959443" y="-1167251"/>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5271FF"/>
            </a:solidFill>
          </p:spPr>
        </p:sp>
      </p:grpSp>
      <p:sp>
        <p:nvSpPr>
          <p:cNvPr name="TextBox 6" id="6"/>
          <p:cNvSpPr txBox="true"/>
          <p:nvPr/>
        </p:nvSpPr>
        <p:spPr>
          <a:xfrm rot="0">
            <a:off x="-56778" y="517106"/>
            <a:ext cx="10016220" cy="1250903"/>
          </a:xfrm>
          <a:prstGeom prst="rect">
            <a:avLst/>
          </a:prstGeom>
        </p:spPr>
        <p:txBody>
          <a:bodyPr anchor="t" rtlCol="false" tIns="0" lIns="0" bIns="0" rIns="0">
            <a:spAutoFit/>
          </a:bodyPr>
          <a:lstStyle/>
          <a:p>
            <a:pPr algn="ctr">
              <a:lnSpc>
                <a:spcPts val="9799"/>
              </a:lnSpc>
            </a:pPr>
            <a:r>
              <a:rPr lang="en-US" sz="6999">
                <a:solidFill>
                  <a:srgbClr val="FFFFFF"/>
                </a:solidFill>
                <a:latin typeface="Poppins Bold"/>
                <a:ea typeface="Poppins Bold"/>
                <a:cs typeface="Poppins Bold"/>
                <a:sym typeface="Poppins Bold"/>
              </a:rPr>
              <a:t>ANALYTIC APPROACH</a:t>
            </a:r>
          </a:p>
        </p:txBody>
      </p:sp>
      <p:grpSp>
        <p:nvGrpSpPr>
          <p:cNvPr name="Group 7" id="7"/>
          <p:cNvGrpSpPr/>
          <p:nvPr/>
        </p:nvGrpSpPr>
        <p:grpSpPr>
          <a:xfrm rot="0">
            <a:off x="0" y="4988278"/>
            <a:ext cx="3569333" cy="178466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BA3F8"/>
            </a:solidFill>
          </p:spPr>
        </p:sp>
        <p:sp>
          <p:nvSpPr>
            <p:cNvPr name="TextBox 9" id="9"/>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10" id="10"/>
          <p:cNvGrpSpPr/>
          <p:nvPr/>
        </p:nvGrpSpPr>
        <p:grpSpPr>
          <a:xfrm rot="0">
            <a:off x="2972320" y="4988278"/>
            <a:ext cx="3569333" cy="178466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271FF"/>
            </a:solidFill>
          </p:spPr>
        </p:sp>
        <p:sp>
          <p:nvSpPr>
            <p:cNvPr name="TextBox 12" id="12"/>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13" id="13"/>
          <p:cNvGrpSpPr/>
          <p:nvPr/>
        </p:nvGrpSpPr>
        <p:grpSpPr>
          <a:xfrm rot="0">
            <a:off x="5944639" y="4988278"/>
            <a:ext cx="3569333" cy="1784667"/>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BA3F8"/>
            </a:solidFill>
          </p:spPr>
        </p:sp>
        <p:sp>
          <p:nvSpPr>
            <p:cNvPr name="TextBox 15" id="15"/>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16" id="16"/>
          <p:cNvGrpSpPr/>
          <p:nvPr/>
        </p:nvGrpSpPr>
        <p:grpSpPr>
          <a:xfrm rot="0">
            <a:off x="8792003" y="4988278"/>
            <a:ext cx="3569333" cy="178466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271FF"/>
            </a:solidFill>
          </p:spPr>
        </p:sp>
        <p:sp>
          <p:nvSpPr>
            <p:cNvPr name="TextBox 18" id="18"/>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sp>
        <p:nvSpPr>
          <p:cNvPr name="TextBox 19" id="19"/>
          <p:cNvSpPr txBox="true"/>
          <p:nvPr/>
        </p:nvSpPr>
        <p:spPr>
          <a:xfrm rot="0">
            <a:off x="1028700" y="5620502"/>
            <a:ext cx="2222496" cy="546887"/>
          </a:xfrm>
          <a:prstGeom prst="rect">
            <a:avLst/>
          </a:prstGeom>
        </p:spPr>
        <p:txBody>
          <a:bodyPr anchor="t" rtlCol="false" tIns="0" lIns="0" bIns="0" rIns="0">
            <a:spAutoFit/>
          </a:bodyPr>
          <a:lstStyle/>
          <a:p>
            <a:pPr algn="ctr">
              <a:lnSpc>
                <a:spcPts val="2030"/>
              </a:lnSpc>
            </a:pPr>
            <a:r>
              <a:rPr lang="en-US" sz="2030">
                <a:solidFill>
                  <a:srgbClr val="FFFFFF"/>
                </a:solidFill>
                <a:latin typeface="Poppins Bold"/>
                <a:ea typeface="Poppins Bold"/>
                <a:cs typeface="Poppins Bold"/>
                <a:sym typeface="Poppins Bold"/>
              </a:rPr>
              <a:t>Understanding the Dataset</a:t>
            </a:r>
          </a:p>
        </p:txBody>
      </p:sp>
      <p:sp>
        <p:nvSpPr>
          <p:cNvPr name="TextBox 20" id="20"/>
          <p:cNvSpPr txBox="true"/>
          <p:nvPr/>
        </p:nvSpPr>
        <p:spPr>
          <a:xfrm rot="0">
            <a:off x="4168864" y="5519288"/>
            <a:ext cx="1941635" cy="546888"/>
          </a:xfrm>
          <a:prstGeom prst="rect">
            <a:avLst/>
          </a:prstGeom>
        </p:spPr>
        <p:txBody>
          <a:bodyPr anchor="t" rtlCol="false" tIns="0" lIns="0" bIns="0" rIns="0">
            <a:spAutoFit/>
          </a:bodyPr>
          <a:lstStyle/>
          <a:p>
            <a:pPr algn="ctr">
              <a:lnSpc>
                <a:spcPts val="2031"/>
              </a:lnSpc>
            </a:pPr>
            <a:r>
              <a:rPr lang="en-US" sz="2031">
                <a:solidFill>
                  <a:srgbClr val="FFFFFF"/>
                </a:solidFill>
                <a:latin typeface="Poppins Bold"/>
                <a:ea typeface="Poppins Bold"/>
                <a:cs typeface="Poppins Bold"/>
                <a:sym typeface="Poppins Bold"/>
              </a:rPr>
              <a:t>Data Exploration</a:t>
            </a:r>
          </a:p>
        </p:txBody>
      </p:sp>
      <p:sp>
        <p:nvSpPr>
          <p:cNvPr name="TextBox 21" id="21"/>
          <p:cNvSpPr txBox="true"/>
          <p:nvPr/>
        </p:nvSpPr>
        <p:spPr>
          <a:xfrm rot="0">
            <a:off x="6964584" y="5620502"/>
            <a:ext cx="1827419" cy="546888"/>
          </a:xfrm>
          <a:prstGeom prst="rect">
            <a:avLst/>
          </a:prstGeom>
        </p:spPr>
        <p:txBody>
          <a:bodyPr anchor="t" rtlCol="false" tIns="0" lIns="0" bIns="0" rIns="0">
            <a:spAutoFit/>
          </a:bodyPr>
          <a:lstStyle/>
          <a:p>
            <a:pPr algn="ctr">
              <a:lnSpc>
                <a:spcPts val="2031"/>
              </a:lnSpc>
            </a:pPr>
            <a:r>
              <a:rPr lang="en-US" sz="2031">
                <a:solidFill>
                  <a:srgbClr val="FFFFFF"/>
                </a:solidFill>
                <a:latin typeface="Poppins Bold"/>
                <a:ea typeface="Poppins Bold"/>
                <a:cs typeface="Poppins Bold"/>
                <a:sym typeface="Poppins Bold"/>
              </a:rPr>
              <a:t>Data Cleaning</a:t>
            </a:r>
          </a:p>
        </p:txBody>
      </p:sp>
      <p:sp>
        <p:nvSpPr>
          <p:cNvPr name="TextBox 22" id="22"/>
          <p:cNvSpPr txBox="true"/>
          <p:nvPr/>
        </p:nvSpPr>
        <p:spPr>
          <a:xfrm rot="0">
            <a:off x="9933072" y="5616692"/>
            <a:ext cx="1925275" cy="546888"/>
          </a:xfrm>
          <a:prstGeom prst="rect">
            <a:avLst/>
          </a:prstGeom>
        </p:spPr>
        <p:txBody>
          <a:bodyPr anchor="t" rtlCol="false" tIns="0" lIns="0" bIns="0" rIns="0">
            <a:spAutoFit/>
          </a:bodyPr>
          <a:lstStyle/>
          <a:p>
            <a:pPr algn="ctr">
              <a:lnSpc>
                <a:spcPts val="2031"/>
              </a:lnSpc>
            </a:pPr>
            <a:r>
              <a:rPr lang="en-US" sz="2031">
                <a:solidFill>
                  <a:srgbClr val="FFFFFF"/>
                </a:solidFill>
                <a:latin typeface="Poppins Bold"/>
                <a:ea typeface="Poppins Bold"/>
                <a:cs typeface="Poppins Bold"/>
                <a:sym typeface="Poppins Bold"/>
              </a:rPr>
              <a:t>Feature Engineering</a:t>
            </a:r>
          </a:p>
        </p:txBody>
      </p:sp>
      <p:grpSp>
        <p:nvGrpSpPr>
          <p:cNvPr name="Group 23" id="23"/>
          <p:cNvGrpSpPr/>
          <p:nvPr/>
        </p:nvGrpSpPr>
        <p:grpSpPr>
          <a:xfrm rot="0">
            <a:off x="11746347" y="4988278"/>
            <a:ext cx="3569333" cy="1784667"/>
            <a:chOff x="0" y="0"/>
            <a:chExt cx="812800" cy="406400"/>
          </a:xfrm>
        </p:grpSpPr>
        <p:sp>
          <p:nvSpPr>
            <p:cNvPr name="Freeform 24" id="2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BA3F8"/>
            </a:solidFill>
          </p:spPr>
        </p:sp>
        <p:sp>
          <p:nvSpPr>
            <p:cNvPr name="TextBox 25" id="25"/>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26" id="26"/>
          <p:cNvGrpSpPr/>
          <p:nvPr/>
        </p:nvGrpSpPr>
        <p:grpSpPr>
          <a:xfrm rot="0">
            <a:off x="14718667" y="4988278"/>
            <a:ext cx="3569333" cy="1784667"/>
            <a:chOff x="0" y="0"/>
            <a:chExt cx="812800" cy="406400"/>
          </a:xfrm>
        </p:grpSpPr>
        <p:sp>
          <p:nvSpPr>
            <p:cNvPr name="Freeform 27" id="2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271FF"/>
            </a:solidFill>
          </p:spPr>
        </p:sp>
        <p:sp>
          <p:nvSpPr>
            <p:cNvPr name="TextBox 28" id="28"/>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sp>
        <p:nvSpPr>
          <p:cNvPr name="TextBox 29" id="29"/>
          <p:cNvSpPr txBox="true"/>
          <p:nvPr/>
        </p:nvSpPr>
        <p:spPr>
          <a:xfrm rot="0">
            <a:off x="12973060" y="5620502"/>
            <a:ext cx="1941635" cy="546888"/>
          </a:xfrm>
          <a:prstGeom prst="rect">
            <a:avLst/>
          </a:prstGeom>
        </p:spPr>
        <p:txBody>
          <a:bodyPr anchor="t" rtlCol="false" tIns="0" lIns="0" bIns="0" rIns="0">
            <a:spAutoFit/>
          </a:bodyPr>
          <a:lstStyle/>
          <a:p>
            <a:pPr algn="ctr">
              <a:lnSpc>
                <a:spcPts val="2031"/>
              </a:lnSpc>
            </a:pPr>
            <a:r>
              <a:rPr lang="en-US" sz="2031">
                <a:solidFill>
                  <a:srgbClr val="FFFFFF"/>
                </a:solidFill>
                <a:latin typeface="Poppins Bold"/>
                <a:ea typeface="Poppins Bold"/>
                <a:cs typeface="Poppins Bold"/>
                <a:sym typeface="Poppins Bold"/>
              </a:rPr>
              <a:t>Model Selection</a:t>
            </a:r>
          </a:p>
        </p:txBody>
      </p:sp>
      <p:sp>
        <p:nvSpPr>
          <p:cNvPr name="TextBox 30" id="30"/>
          <p:cNvSpPr txBox="true"/>
          <p:nvPr/>
        </p:nvSpPr>
        <p:spPr>
          <a:xfrm rot="0">
            <a:off x="15734780" y="5519288"/>
            <a:ext cx="1827419" cy="835036"/>
          </a:xfrm>
          <a:prstGeom prst="rect">
            <a:avLst/>
          </a:prstGeom>
        </p:spPr>
        <p:txBody>
          <a:bodyPr anchor="t" rtlCol="false" tIns="0" lIns="0" bIns="0" rIns="0">
            <a:spAutoFit/>
          </a:bodyPr>
          <a:lstStyle/>
          <a:p>
            <a:pPr algn="ctr">
              <a:lnSpc>
                <a:spcPts val="2131"/>
              </a:lnSpc>
            </a:pPr>
            <a:r>
              <a:rPr lang="en-US" sz="2131">
                <a:solidFill>
                  <a:srgbClr val="FFFFFF"/>
                </a:solidFill>
                <a:latin typeface="Poppins Bold"/>
                <a:ea typeface="Poppins Bold"/>
                <a:cs typeface="Poppins Bold"/>
                <a:sym typeface="Poppins Bold"/>
              </a:rPr>
              <a:t>Model Training and Evaluation</a:t>
            </a:r>
          </a:p>
        </p:txBody>
      </p:sp>
      <p:sp>
        <p:nvSpPr>
          <p:cNvPr name="TextBox 31" id="31"/>
          <p:cNvSpPr txBox="true"/>
          <p:nvPr/>
        </p:nvSpPr>
        <p:spPr>
          <a:xfrm rot="0">
            <a:off x="210392" y="7378180"/>
            <a:ext cx="3358941" cy="2123698"/>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Study available dataset and variables affecting housing prices</a:t>
            </a:r>
          </a:p>
        </p:txBody>
      </p:sp>
      <p:sp>
        <p:nvSpPr>
          <p:cNvPr name="TextBox 32" id="32"/>
          <p:cNvSpPr txBox="true"/>
          <p:nvPr/>
        </p:nvSpPr>
        <p:spPr>
          <a:xfrm rot="0">
            <a:off x="2751558" y="2751504"/>
            <a:ext cx="3358941" cy="2123698"/>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Perform exploratory data analysis to identify patterns and trends.</a:t>
            </a:r>
          </a:p>
        </p:txBody>
      </p:sp>
      <p:sp>
        <p:nvSpPr>
          <p:cNvPr name="TextBox 33" id="33"/>
          <p:cNvSpPr txBox="true"/>
          <p:nvPr/>
        </p:nvSpPr>
        <p:spPr>
          <a:xfrm rot="0">
            <a:off x="5785059" y="7334920"/>
            <a:ext cx="3358941" cy="1590392"/>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Rectify missing values, outliers, and invalid data.</a:t>
            </a:r>
          </a:p>
        </p:txBody>
      </p:sp>
      <p:sp>
        <p:nvSpPr>
          <p:cNvPr name="TextBox 34" id="34"/>
          <p:cNvSpPr txBox="true"/>
          <p:nvPr/>
        </p:nvSpPr>
        <p:spPr>
          <a:xfrm rot="0">
            <a:off x="8792003" y="3165308"/>
            <a:ext cx="3358941" cy="1590392"/>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Create new features to enhance model performance.</a:t>
            </a:r>
          </a:p>
        </p:txBody>
      </p:sp>
      <p:sp>
        <p:nvSpPr>
          <p:cNvPr name="TextBox 35" id="35"/>
          <p:cNvSpPr txBox="true"/>
          <p:nvPr/>
        </p:nvSpPr>
        <p:spPr>
          <a:xfrm rot="0">
            <a:off x="11746347" y="6934870"/>
            <a:ext cx="3358941" cy="2657003"/>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Choose models like linear regression, KNN, ridge, decision tree, random forest, and XGBoost.</a:t>
            </a:r>
          </a:p>
        </p:txBody>
      </p:sp>
      <p:sp>
        <p:nvSpPr>
          <p:cNvPr name="TextBox 36" id="36"/>
          <p:cNvSpPr txBox="true"/>
          <p:nvPr/>
        </p:nvSpPr>
        <p:spPr>
          <a:xfrm rot="0">
            <a:off x="14969019" y="3311729"/>
            <a:ext cx="3358941" cy="1590392"/>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 Train models and evaluate using appropriate metrics.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BA3F8"/>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8" id="8"/>
          <p:cNvGrpSpPr>
            <a:grpSpLocks noChangeAspect="true"/>
          </p:cNvGrpSpPr>
          <p:nvPr/>
        </p:nvGrpSpPr>
        <p:grpSpPr>
          <a:xfrm rot="0">
            <a:off x="13243939" y="5242939"/>
            <a:ext cx="5044061" cy="504406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2"/>
              <a:stretch>
                <a:fillRect l="-21113" t="-9821" r="-43722" b="0"/>
              </a:stretch>
            </a:blipFill>
          </p:spPr>
        </p:sp>
      </p:grpSp>
      <p:sp>
        <p:nvSpPr>
          <p:cNvPr name="Freeform 10" id="10"/>
          <p:cNvSpPr/>
          <p:nvPr/>
        </p:nvSpPr>
        <p:spPr>
          <a:xfrm flipH="false" flipV="false" rot="-5400000">
            <a:off x="710417" y="3216175"/>
            <a:ext cx="1277780" cy="641213"/>
          </a:xfrm>
          <a:custGeom>
            <a:avLst/>
            <a:gdLst/>
            <a:ahLst/>
            <a:cxnLst/>
            <a:rect r="r" b="b" t="t" l="l"/>
            <a:pathLst>
              <a:path h="641213" w="1277780">
                <a:moveTo>
                  <a:pt x="0" y="0"/>
                </a:moveTo>
                <a:lnTo>
                  <a:pt x="1277779" y="0"/>
                </a:lnTo>
                <a:lnTo>
                  <a:pt x="1277779" y="641213"/>
                </a:lnTo>
                <a:lnTo>
                  <a:pt x="0" y="6412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5400000">
            <a:off x="710417" y="4973965"/>
            <a:ext cx="1277780" cy="641213"/>
          </a:xfrm>
          <a:custGeom>
            <a:avLst/>
            <a:gdLst/>
            <a:ahLst/>
            <a:cxnLst/>
            <a:rect r="r" b="b" t="t" l="l"/>
            <a:pathLst>
              <a:path h="641213" w="1277780">
                <a:moveTo>
                  <a:pt x="0" y="0"/>
                </a:moveTo>
                <a:lnTo>
                  <a:pt x="1277779" y="0"/>
                </a:lnTo>
                <a:lnTo>
                  <a:pt x="1277779" y="641213"/>
                </a:lnTo>
                <a:lnTo>
                  <a:pt x="0" y="6412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150584" y="3039373"/>
            <a:ext cx="994817" cy="9948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5A1"/>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1150584" y="4797163"/>
            <a:ext cx="994817" cy="99481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5A1"/>
            </a:soli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18" id="18"/>
          <p:cNvSpPr/>
          <p:nvPr/>
        </p:nvSpPr>
        <p:spPr>
          <a:xfrm flipH="false" flipV="false" rot="-5400000">
            <a:off x="710417" y="6916923"/>
            <a:ext cx="1277780" cy="641213"/>
          </a:xfrm>
          <a:custGeom>
            <a:avLst/>
            <a:gdLst/>
            <a:ahLst/>
            <a:cxnLst/>
            <a:rect r="r" b="b" t="t" l="l"/>
            <a:pathLst>
              <a:path h="641213" w="1277780">
                <a:moveTo>
                  <a:pt x="0" y="0"/>
                </a:moveTo>
                <a:lnTo>
                  <a:pt x="1277779" y="0"/>
                </a:lnTo>
                <a:lnTo>
                  <a:pt x="1277779" y="641214"/>
                </a:lnTo>
                <a:lnTo>
                  <a:pt x="0" y="641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1150584" y="6740121"/>
            <a:ext cx="994817" cy="99481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5A1"/>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22" id="22"/>
          <p:cNvSpPr/>
          <p:nvPr/>
        </p:nvSpPr>
        <p:spPr>
          <a:xfrm flipH="false" flipV="false" rot="0">
            <a:off x="1376898" y="3313499"/>
            <a:ext cx="542188" cy="446566"/>
          </a:xfrm>
          <a:custGeom>
            <a:avLst/>
            <a:gdLst/>
            <a:ahLst/>
            <a:cxnLst/>
            <a:rect r="r" b="b" t="t" l="l"/>
            <a:pathLst>
              <a:path h="446566" w="542188">
                <a:moveTo>
                  <a:pt x="0" y="0"/>
                </a:moveTo>
                <a:lnTo>
                  <a:pt x="542188" y="0"/>
                </a:lnTo>
                <a:lnTo>
                  <a:pt x="542188" y="446566"/>
                </a:lnTo>
                <a:lnTo>
                  <a:pt x="0" y="4465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349307" y="5066091"/>
            <a:ext cx="557268" cy="456960"/>
          </a:xfrm>
          <a:custGeom>
            <a:avLst/>
            <a:gdLst/>
            <a:ahLst/>
            <a:cxnLst/>
            <a:rect r="r" b="b" t="t" l="l"/>
            <a:pathLst>
              <a:path h="456960" w="557268">
                <a:moveTo>
                  <a:pt x="0" y="0"/>
                </a:moveTo>
                <a:lnTo>
                  <a:pt x="557268" y="0"/>
                </a:lnTo>
                <a:lnTo>
                  <a:pt x="557268" y="456960"/>
                </a:lnTo>
                <a:lnTo>
                  <a:pt x="0" y="456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398898" y="6957363"/>
            <a:ext cx="498188" cy="560334"/>
          </a:xfrm>
          <a:custGeom>
            <a:avLst/>
            <a:gdLst/>
            <a:ahLst/>
            <a:cxnLst/>
            <a:rect r="r" b="b" t="t" l="l"/>
            <a:pathLst>
              <a:path h="560334" w="498188">
                <a:moveTo>
                  <a:pt x="0" y="0"/>
                </a:moveTo>
                <a:lnTo>
                  <a:pt x="498188" y="0"/>
                </a:lnTo>
                <a:lnTo>
                  <a:pt x="498188" y="560334"/>
                </a:lnTo>
                <a:lnTo>
                  <a:pt x="0" y="5603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5" id="25"/>
          <p:cNvSpPr txBox="true"/>
          <p:nvPr/>
        </p:nvSpPr>
        <p:spPr>
          <a:xfrm rot="0">
            <a:off x="1407985" y="1085850"/>
            <a:ext cx="11916045" cy="914988"/>
          </a:xfrm>
          <a:prstGeom prst="rect">
            <a:avLst/>
          </a:prstGeom>
        </p:spPr>
        <p:txBody>
          <a:bodyPr anchor="t" rtlCol="false" tIns="0" lIns="0" bIns="0" rIns="0">
            <a:spAutoFit/>
          </a:bodyPr>
          <a:lstStyle/>
          <a:p>
            <a:pPr algn="l">
              <a:lnSpc>
                <a:spcPts val="6399"/>
              </a:lnSpc>
            </a:pPr>
            <a:r>
              <a:rPr lang="en-US" sz="6399">
                <a:solidFill>
                  <a:srgbClr val="FFFFFF"/>
                </a:solidFill>
                <a:latin typeface="Horizon"/>
                <a:ea typeface="Horizon"/>
                <a:cs typeface="Horizon"/>
                <a:sym typeface="Horizon"/>
              </a:rPr>
              <a:t>GOAL</a:t>
            </a:r>
          </a:p>
        </p:txBody>
      </p:sp>
      <p:sp>
        <p:nvSpPr>
          <p:cNvPr name="TextBox 26" id="26"/>
          <p:cNvSpPr txBox="true"/>
          <p:nvPr/>
        </p:nvSpPr>
        <p:spPr>
          <a:xfrm rot="0">
            <a:off x="2603514" y="5070213"/>
            <a:ext cx="8126326" cy="1063484"/>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F4F4F4"/>
                </a:solidFill>
                <a:latin typeface="Poppins"/>
                <a:ea typeface="Poppins"/>
                <a:cs typeface="Poppins"/>
                <a:sym typeface="Poppins"/>
              </a:rPr>
              <a:t>Analyze the importance of various features</a:t>
            </a:r>
          </a:p>
          <a:p>
            <a:pPr algn="l" marL="431799" indent="-215899" lvl="1">
              <a:lnSpc>
                <a:spcPts val="2799"/>
              </a:lnSpc>
              <a:buFont typeface="Arial"/>
              <a:buChar char="•"/>
            </a:pPr>
            <a:r>
              <a:rPr lang="en-US" sz="1999">
                <a:solidFill>
                  <a:srgbClr val="F4F4F4"/>
                </a:solidFill>
                <a:latin typeface="Poppins"/>
                <a:ea typeface="Poppins"/>
                <a:cs typeface="Poppins"/>
                <a:sym typeface="Poppins"/>
              </a:rPr>
              <a:t>Determine the factors that influence changes in house prices in California</a:t>
            </a:r>
          </a:p>
        </p:txBody>
      </p:sp>
      <p:sp>
        <p:nvSpPr>
          <p:cNvPr name="TextBox 27" id="27"/>
          <p:cNvSpPr txBox="true"/>
          <p:nvPr/>
        </p:nvSpPr>
        <p:spPr>
          <a:xfrm rot="0">
            <a:off x="2603514" y="4543163"/>
            <a:ext cx="5583836" cy="441278"/>
          </a:xfrm>
          <a:prstGeom prst="rect">
            <a:avLst/>
          </a:prstGeom>
        </p:spPr>
        <p:txBody>
          <a:bodyPr anchor="t" rtlCol="false" tIns="0" lIns="0" bIns="0" rIns="0">
            <a:spAutoFit/>
          </a:bodyPr>
          <a:lstStyle/>
          <a:p>
            <a:pPr algn="l">
              <a:lnSpc>
                <a:spcPts val="3499"/>
              </a:lnSpc>
            </a:pPr>
            <a:r>
              <a:rPr lang="en-US" sz="2499">
                <a:solidFill>
                  <a:srgbClr val="5BA3F8"/>
                </a:solidFill>
                <a:latin typeface="Poppins Bold"/>
                <a:ea typeface="Poppins Bold"/>
                <a:cs typeface="Poppins Bold"/>
                <a:sym typeface="Poppins Bold"/>
              </a:rPr>
              <a:t>Identifying Key Factors:</a:t>
            </a:r>
          </a:p>
        </p:txBody>
      </p:sp>
      <p:sp>
        <p:nvSpPr>
          <p:cNvPr name="TextBox 28" id="28"/>
          <p:cNvSpPr txBox="true"/>
          <p:nvPr/>
        </p:nvSpPr>
        <p:spPr>
          <a:xfrm rot="0">
            <a:off x="2603514" y="6486121"/>
            <a:ext cx="4714037" cy="441278"/>
          </a:xfrm>
          <a:prstGeom prst="rect">
            <a:avLst/>
          </a:prstGeom>
        </p:spPr>
        <p:txBody>
          <a:bodyPr anchor="t" rtlCol="false" tIns="0" lIns="0" bIns="0" rIns="0">
            <a:spAutoFit/>
          </a:bodyPr>
          <a:lstStyle/>
          <a:p>
            <a:pPr algn="l">
              <a:lnSpc>
                <a:spcPts val="3499"/>
              </a:lnSpc>
            </a:pPr>
            <a:r>
              <a:rPr lang="en-US" sz="2499">
                <a:solidFill>
                  <a:srgbClr val="5BA3F8"/>
                </a:solidFill>
                <a:latin typeface="Poppins Bold"/>
                <a:ea typeface="Poppins Bold"/>
                <a:cs typeface="Poppins Bold"/>
                <a:sym typeface="Poppins Bold"/>
              </a:rPr>
              <a:t>Predicting House Prices:</a:t>
            </a:r>
          </a:p>
        </p:txBody>
      </p:sp>
      <p:sp>
        <p:nvSpPr>
          <p:cNvPr name="TextBox 29" id="29"/>
          <p:cNvSpPr txBox="true"/>
          <p:nvPr/>
        </p:nvSpPr>
        <p:spPr>
          <a:xfrm rot="0">
            <a:off x="2603514" y="7011347"/>
            <a:ext cx="8126326" cy="711106"/>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F4F4F4"/>
                </a:solidFill>
                <a:latin typeface="Poppins"/>
                <a:ea typeface="Poppins"/>
                <a:cs typeface="Poppins"/>
                <a:sym typeface="Poppins"/>
              </a:rPr>
              <a:t>Develop a regression model to predict median house value based on features.</a:t>
            </a:r>
          </a:p>
        </p:txBody>
      </p:sp>
      <p:sp>
        <p:nvSpPr>
          <p:cNvPr name="TextBox 30" id="30"/>
          <p:cNvSpPr txBox="true"/>
          <p:nvPr/>
        </p:nvSpPr>
        <p:spPr>
          <a:xfrm rot="0">
            <a:off x="2603514" y="3479632"/>
            <a:ext cx="8126326" cy="711106"/>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F4F4F4"/>
                </a:solidFill>
                <a:latin typeface="Poppins"/>
                <a:ea typeface="Poppins"/>
                <a:cs typeface="Poppins"/>
                <a:sym typeface="Poppins"/>
              </a:rPr>
              <a:t>Provide actionable insights</a:t>
            </a:r>
          </a:p>
          <a:p>
            <a:pPr algn="l" marL="431799" indent="-215899" lvl="1">
              <a:lnSpc>
                <a:spcPts val="2799"/>
              </a:lnSpc>
              <a:buFont typeface="Arial"/>
              <a:buChar char="•"/>
            </a:pPr>
            <a:r>
              <a:rPr lang="en-US" sz="1999">
                <a:solidFill>
                  <a:srgbClr val="F4F4F4"/>
                </a:solidFill>
                <a:latin typeface="Poppins"/>
                <a:ea typeface="Poppins"/>
                <a:cs typeface="Poppins"/>
                <a:sym typeface="Poppins"/>
              </a:rPr>
              <a:t>Make the right decisions regarding</a:t>
            </a:r>
          </a:p>
        </p:txBody>
      </p:sp>
      <p:sp>
        <p:nvSpPr>
          <p:cNvPr name="TextBox 31" id="31"/>
          <p:cNvSpPr txBox="true"/>
          <p:nvPr/>
        </p:nvSpPr>
        <p:spPr>
          <a:xfrm rot="0">
            <a:off x="2603514" y="2972698"/>
            <a:ext cx="7280119" cy="441278"/>
          </a:xfrm>
          <a:prstGeom prst="rect">
            <a:avLst/>
          </a:prstGeom>
        </p:spPr>
        <p:txBody>
          <a:bodyPr anchor="t" rtlCol="false" tIns="0" lIns="0" bIns="0" rIns="0">
            <a:spAutoFit/>
          </a:bodyPr>
          <a:lstStyle/>
          <a:p>
            <a:pPr algn="l">
              <a:lnSpc>
                <a:spcPts val="3499"/>
              </a:lnSpc>
            </a:pPr>
            <a:r>
              <a:rPr lang="en-US" sz="2499">
                <a:solidFill>
                  <a:srgbClr val="5BA3F8"/>
                </a:solidFill>
                <a:latin typeface="Poppins Bold"/>
                <a:ea typeface="Poppins Bold"/>
                <a:cs typeface="Poppins Bold"/>
                <a:sym typeface="Poppins Bold"/>
              </a:rPr>
              <a:t>Decision Support: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025A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BA3F8"/>
            </a:solidFill>
          </p:spPr>
        </p:sp>
      </p:grpSp>
      <p:grpSp>
        <p:nvGrpSpPr>
          <p:cNvPr name="Group 6" id="6"/>
          <p:cNvGrpSpPr/>
          <p:nvPr/>
        </p:nvGrpSpPr>
        <p:grpSpPr>
          <a:xfrm rot="0">
            <a:off x="4053492" y="8956750"/>
            <a:ext cx="2141618" cy="185465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name="TextBox 8" id="8"/>
          <p:cNvSpPr txBox="true"/>
          <p:nvPr/>
        </p:nvSpPr>
        <p:spPr>
          <a:xfrm rot="0">
            <a:off x="1368522" y="838200"/>
            <a:ext cx="4791006" cy="1250903"/>
          </a:xfrm>
          <a:prstGeom prst="rect">
            <a:avLst/>
          </a:prstGeom>
        </p:spPr>
        <p:txBody>
          <a:bodyPr anchor="t" rtlCol="false" tIns="0" lIns="0" bIns="0" rIns="0">
            <a:spAutoFit/>
          </a:bodyPr>
          <a:lstStyle/>
          <a:p>
            <a:pPr algn="ctr">
              <a:lnSpc>
                <a:spcPts val="9799"/>
              </a:lnSpc>
            </a:pPr>
            <a:r>
              <a:rPr lang="en-US" sz="6999">
                <a:solidFill>
                  <a:srgbClr val="FFFFFF"/>
                </a:solidFill>
                <a:latin typeface="Poppins Bold"/>
                <a:ea typeface="Poppins Bold"/>
                <a:cs typeface="Poppins Bold"/>
                <a:sym typeface="Poppins Bold"/>
              </a:rPr>
              <a:t>WHY ML ?</a:t>
            </a:r>
          </a:p>
        </p:txBody>
      </p:sp>
      <p:grpSp>
        <p:nvGrpSpPr>
          <p:cNvPr name="Group 9" id="9"/>
          <p:cNvGrpSpPr/>
          <p:nvPr/>
        </p:nvGrpSpPr>
        <p:grpSpPr>
          <a:xfrm rot="0">
            <a:off x="1368522" y="3294586"/>
            <a:ext cx="1638992" cy="16389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684232" y="3294586"/>
            <a:ext cx="1638992" cy="16389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844462" y="3675276"/>
            <a:ext cx="877612" cy="877612"/>
          </a:xfrm>
          <a:custGeom>
            <a:avLst/>
            <a:gdLst/>
            <a:ahLst/>
            <a:cxnLst/>
            <a:rect r="r" b="b" t="t" l="l"/>
            <a:pathLst>
              <a:path h="877612" w="877612">
                <a:moveTo>
                  <a:pt x="0" y="0"/>
                </a:moveTo>
                <a:lnTo>
                  <a:pt x="877612" y="0"/>
                </a:lnTo>
                <a:lnTo>
                  <a:pt x="877612" y="877612"/>
                </a:lnTo>
                <a:lnTo>
                  <a:pt x="0" y="877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8998585" y="3613360"/>
            <a:ext cx="1010284" cy="1001444"/>
          </a:xfrm>
          <a:custGeom>
            <a:avLst/>
            <a:gdLst/>
            <a:ahLst/>
            <a:cxnLst/>
            <a:rect r="r" b="b" t="t" l="l"/>
            <a:pathLst>
              <a:path h="1001444" w="1010284">
                <a:moveTo>
                  <a:pt x="0" y="0"/>
                </a:moveTo>
                <a:lnTo>
                  <a:pt x="1010285" y="0"/>
                </a:lnTo>
                <a:lnTo>
                  <a:pt x="1010285" y="1001445"/>
                </a:lnTo>
                <a:lnTo>
                  <a:pt x="0" y="1001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3372717" y="3227911"/>
            <a:ext cx="4429559" cy="596806"/>
          </a:xfrm>
          <a:prstGeom prst="rect">
            <a:avLst/>
          </a:prstGeom>
        </p:spPr>
        <p:txBody>
          <a:bodyPr anchor="t" rtlCol="false" tIns="0" lIns="0" bIns="0" rIns="0">
            <a:spAutoFit/>
          </a:bodyPr>
          <a:lstStyle/>
          <a:p>
            <a:pPr algn="l">
              <a:lnSpc>
                <a:spcPts val="4899"/>
              </a:lnSpc>
            </a:pPr>
            <a:r>
              <a:rPr lang="en-US" sz="3499">
                <a:solidFill>
                  <a:srgbClr val="FFFFFF"/>
                </a:solidFill>
                <a:latin typeface="Glacial Indifference Bold"/>
                <a:ea typeface="Glacial Indifference Bold"/>
                <a:cs typeface="Glacial Indifference Bold"/>
                <a:sym typeface="Glacial Indifference Bold"/>
              </a:rPr>
              <a:t>Accurate Predictions</a:t>
            </a:r>
          </a:p>
        </p:txBody>
      </p:sp>
      <p:sp>
        <p:nvSpPr>
          <p:cNvPr name="TextBox 18" id="18"/>
          <p:cNvSpPr txBox="true"/>
          <p:nvPr/>
        </p:nvSpPr>
        <p:spPr>
          <a:xfrm rot="0">
            <a:off x="3372717" y="3974498"/>
            <a:ext cx="5015829" cy="1099631"/>
          </a:xfrm>
          <a:prstGeom prst="rect">
            <a:avLst/>
          </a:prstGeom>
        </p:spPr>
        <p:txBody>
          <a:bodyPr anchor="t" rtlCol="false" tIns="0" lIns="0" bIns="0" rIns="0">
            <a:spAutoFit/>
          </a:bodyPr>
          <a:lstStyle/>
          <a:p>
            <a:pPr algn="l">
              <a:lnSpc>
                <a:spcPts val="4480"/>
              </a:lnSpc>
            </a:pPr>
            <a:r>
              <a:rPr lang="en-US" sz="3200">
                <a:solidFill>
                  <a:srgbClr val="FFFFFF"/>
                </a:solidFill>
                <a:latin typeface="Glacial Indifference"/>
                <a:ea typeface="Glacial Indifference"/>
                <a:cs typeface="Glacial Indifference"/>
                <a:sym typeface="Glacial Indifference"/>
              </a:rPr>
              <a:t>Learn complex patterns and trends</a:t>
            </a:r>
          </a:p>
        </p:txBody>
      </p:sp>
      <p:sp>
        <p:nvSpPr>
          <p:cNvPr name="TextBox 19" id="19"/>
          <p:cNvSpPr txBox="true"/>
          <p:nvPr/>
        </p:nvSpPr>
        <p:spPr>
          <a:xfrm rot="0">
            <a:off x="10728866" y="3227911"/>
            <a:ext cx="3769606" cy="596806"/>
          </a:xfrm>
          <a:prstGeom prst="rect">
            <a:avLst/>
          </a:prstGeom>
        </p:spPr>
        <p:txBody>
          <a:bodyPr anchor="t" rtlCol="false" tIns="0" lIns="0" bIns="0" rIns="0">
            <a:spAutoFit/>
          </a:bodyPr>
          <a:lstStyle/>
          <a:p>
            <a:pPr algn="l">
              <a:lnSpc>
                <a:spcPts val="4899"/>
              </a:lnSpc>
            </a:pPr>
            <a:r>
              <a:rPr lang="en-US" sz="3499">
                <a:solidFill>
                  <a:srgbClr val="FFFFFF"/>
                </a:solidFill>
                <a:latin typeface="Glacial Indifference Bold"/>
                <a:ea typeface="Glacial Indifference Bold"/>
                <a:cs typeface="Glacial Indifference Bold"/>
                <a:sym typeface="Glacial Indifference Bold"/>
              </a:rPr>
              <a:t>Efficiency</a:t>
            </a:r>
          </a:p>
        </p:txBody>
      </p:sp>
      <p:sp>
        <p:nvSpPr>
          <p:cNvPr name="TextBox 20" id="20"/>
          <p:cNvSpPr txBox="true"/>
          <p:nvPr/>
        </p:nvSpPr>
        <p:spPr>
          <a:xfrm rot="0">
            <a:off x="10685173" y="4056932"/>
            <a:ext cx="5774979" cy="1099631"/>
          </a:xfrm>
          <a:prstGeom prst="rect">
            <a:avLst/>
          </a:prstGeom>
        </p:spPr>
        <p:txBody>
          <a:bodyPr anchor="t" rtlCol="false" tIns="0" lIns="0" bIns="0" rIns="0">
            <a:spAutoFit/>
          </a:bodyPr>
          <a:lstStyle/>
          <a:p>
            <a:pPr algn="l">
              <a:lnSpc>
                <a:spcPts val="4480"/>
              </a:lnSpc>
            </a:pPr>
            <a:r>
              <a:rPr lang="en-US" sz="3200">
                <a:solidFill>
                  <a:srgbClr val="FFFFFF"/>
                </a:solidFill>
                <a:latin typeface="Glacial Indifference"/>
                <a:ea typeface="Glacial Indifference"/>
                <a:cs typeface="Glacial Indifference"/>
                <a:sym typeface="Glacial Indifference"/>
              </a:rPr>
              <a:t>Process large amounts of data quickly and efficiently.</a:t>
            </a:r>
          </a:p>
        </p:txBody>
      </p:sp>
      <p:grpSp>
        <p:nvGrpSpPr>
          <p:cNvPr name="Group 21" id="21"/>
          <p:cNvGrpSpPr/>
          <p:nvPr/>
        </p:nvGrpSpPr>
        <p:grpSpPr>
          <a:xfrm rot="0">
            <a:off x="1368522" y="5941926"/>
            <a:ext cx="1638992" cy="163899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8684232" y="5941926"/>
            <a:ext cx="1638992" cy="163899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8950164" y="6207858"/>
            <a:ext cx="1107127" cy="1107127"/>
          </a:xfrm>
          <a:custGeom>
            <a:avLst/>
            <a:gdLst/>
            <a:ahLst/>
            <a:cxnLst/>
            <a:rect r="r" b="b" t="t" l="l"/>
            <a:pathLst>
              <a:path h="1107127" w="1107127">
                <a:moveTo>
                  <a:pt x="0" y="0"/>
                </a:moveTo>
                <a:lnTo>
                  <a:pt x="1107127" y="0"/>
                </a:lnTo>
                <a:lnTo>
                  <a:pt x="1107127" y="1107127"/>
                </a:lnTo>
                <a:lnTo>
                  <a:pt x="0" y="1107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679594" y="6280816"/>
            <a:ext cx="947230" cy="961211"/>
          </a:xfrm>
          <a:custGeom>
            <a:avLst/>
            <a:gdLst/>
            <a:ahLst/>
            <a:cxnLst/>
            <a:rect r="r" b="b" t="t" l="l"/>
            <a:pathLst>
              <a:path h="961211" w="947230">
                <a:moveTo>
                  <a:pt x="0" y="0"/>
                </a:moveTo>
                <a:lnTo>
                  <a:pt x="947230" y="0"/>
                </a:lnTo>
                <a:lnTo>
                  <a:pt x="947230" y="961211"/>
                </a:lnTo>
                <a:lnTo>
                  <a:pt x="0" y="9612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3372717" y="5875251"/>
            <a:ext cx="3769606" cy="596806"/>
          </a:xfrm>
          <a:prstGeom prst="rect">
            <a:avLst/>
          </a:prstGeom>
        </p:spPr>
        <p:txBody>
          <a:bodyPr anchor="t" rtlCol="false" tIns="0" lIns="0" bIns="0" rIns="0">
            <a:spAutoFit/>
          </a:bodyPr>
          <a:lstStyle/>
          <a:p>
            <a:pPr algn="l">
              <a:lnSpc>
                <a:spcPts val="4899"/>
              </a:lnSpc>
            </a:pPr>
            <a:r>
              <a:rPr lang="en-US" sz="3499">
                <a:solidFill>
                  <a:srgbClr val="FFFFFF"/>
                </a:solidFill>
                <a:latin typeface="Glacial Indifference Bold"/>
                <a:ea typeface="Glacial Indifference Bold"/>
                <a:cs typeface="Glacial Indifference Bold"/>
                <a:sym typeface="Glacial Indifference Bold"/>
              </a:rPr>
              <a:t>Adaptability</a:t>
            </a:r>
          </a:p>
        </p:txBody>
      </p:sp>
      <p:sp>
        <p:nvSpPr>
          <p:cNvPr name="TextBox 30" id="30"/>
          <p:cNvSpPr txBox="true"/>
          <p:nvPr/>
        </p:nvSpPr>
        <p:spPr>
          <a:xfrm rot="0">
            <a:off x="3372717" y="6704272"/>
            <a:ext cx="4692390" cy="1099631"/>
          </a:xfrm>
          <a:prstGeom prst="rect">
            <a:avLst/>
          </a:prstGeom>
        </p:spPr>
        <p:txBody>
          <a:bodyPr anchor="t" rtlCol="false" tIns="0" lIns="0" bIns="0" rIns="0">
            <a:spAutoFit/>
          </a:bodyPr>
          <a:lstStyle/>
          <a:p>
            <a:pPr algn="l">
              <a:lnSpc>
                <a:spcPts val="4480"/>
              </a:lnSpc>
            </a:pPr>
            <a:r>
              <a:rPr lang="en-US" sz="3200">
                <a:solidFill>
                  <a:srgbClr val="FFFFFF"/>
                </a:solidFill>
                <a:latin typeface="Glacial Indifference"/>
                <a:ea typeface="Glacial Indifference"/>
                <a:cs typeface="Glacial Indifference"/>
                <a:sym typeface="Glacial Indifference"/>
              </a:rPr>
              <a:t>Adapt to various types of data and situations.</a:t>
            </a:r>
          </a:p>
        </p:txBody>
      </p:sp>
      <p:sp>
        <p:nvSpPr>
          <p:cNvPr name="TextBox 31" id="31"/>
          <p:cNvSpPr txBox="true"/>
          <p:nvPr/>
        </p:nvSpPr>
        <p:spPr>
          <a:xfrm rot="0">
            <a:off x="10728866" y="5875251"/>
            <a:ext cx="6306849" cy="596806"/>
          </a:xfrm>
          <a:prstGeom prst="rect">
            <a:avLst/>
          </a:prstGeom>
        </p:spPr>
        <p:txBody>
          <a:bodyPr anchor="t" rtlCol="false" tIns="0" lIns="0" bIns="0" rIns="0">
            <a:spAutoFit/>
          </a:bodyPr>
          <a:lstStyle/>
          <a:p>
            <a:pPr algn="l">
              <a:lnSpc>
                <a:spcPts val="4899"/>
              </a:lnSpc>
            </a:pPr>
            <a:r>
              <a:rPr lang="en-US" sz="3499">
                <a:solidFill>
                  <a:srgbClr val="FFFFFF"/>
                </a:solidFill>
                <a:latin typeface="Glacial Indifference Bold"/>
                <a:ea typeface="Glacial Indifference Bold"/>
                <a:cs typeface="Glacial Indifference Bold"/>
                <a:sym typeface="Glacial Indifference Bold"/>
              </a:rPr>
              <a:t>Complex Factor Identification</a:t>
            </a:r>
          </a:p>
        </p:txBody>
      </p:sp>
      <p:sp>
        <p:nvSpPr>
          <p:cNvPr name="TextBox 32" id="32"/>
          <p:cNvSpPr txBox="true"/>
          <p:nvPr/>
        </p:nvSpPr>
        <p:spPr>
          <a:xfrm rot="0">
            <a:off x="10728866" y="6944577"/>
            <a:ext cx="6803679" cy="537751"/>
          </a:xfrm>
          <a:prstGeom prst="rect">
            <a:avLst/>
          </a:prstGeom>
        </p:spPr>
        <p:txBody>
          <a:bodyPr anchor="t" rtlCol="false" tIns="0" lIns="0" bIns="0" rIns="0">
            <a:spAutoFit/>
          </a:bodyPr>
          <a:lstStyle/>
          <a:p>
            <a:pPr algn="l">
              <a:lnSpc>
                <a:spcPts val="4480"/>
              </a:lnSpc>
            </a:pPr>
            <a:r>
              <a:rPr lang="en-US" sz="3200">
                <a:solidFill>
                  <a:srgbClr val="FFFFFF"/>
                </a:solidFill>
                <a:latin typeface="Glacial Indifference"/>
                <a:ea typeface="Glacial Indifference"/>
                <a:cs typeface="Glacial Indifference"/>
                <a:sym typeface="Glacial Indifference"/>
              </a:rPr>
              <a:t>Uncover hidden and complex pattern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C4F"/>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F1F7D"/>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sp>
        <p:nvSpPr>
          <p:cNvPr name="TextBox 6" id="6"/>
          <p:cNvSpPr txBox="true"/>
          <p:nvPr/>
        </p:nvSpPr>
        <p:spPr>
          <a:xfrm rot="0">
            <a:off x="249806" y="2913003"/>
            <a:ext cx="7360566" cy="2447736"/>
          </a:xfrm>
          <a:prstGeom prst="rect">
            <a:avLst/>
          </a:prstGeom>
        </p:spPr>
        <p:txBody>
          <a:bodyPr anchor="t" rtlCol="false" tIns="0" lIns="0" bIns="0" rIns="0">
            <a:spAutoFit/>
          </a:bodyPr>
          <a:lstStyle/>
          <a:p>
            <a:pPr algn="l" marL="0" indent="0" lvl="0">
              <a:lnSpc>
                <a:spcPts val="9600"/>
              </a:lnSpc>
              <a:spcBef>
                <a:spcPct val="0"/>
              </a:spcBef>
            </a:pPr>
            <a:r>
              <a:rPr lang="en-US" sz="8000" spc="-80">
                <a:solidFill>
                  <a:srgbClr val="FFFFFF"/>
                </a:solidFill>
                <a:latin typeface="Fira Sans Bold"/>
                <a:ea typeface="Fira Sans Bold"/>
                <a:cs typeface="Fira Sans Bold"/>
                <a:sym typeface="Fira Sans Bold"/>
              </a:rPr>
              <a:t>Data Understanding</a:t>
            </a:r>
          </a:p>
        </p:txBody>
      </p:sp>
      <p:sp>
        <p:nvSpPr>
          <p:cNvPr name="TextBox 7" id="7"/>
          <p:cNvSpPr txBox="true"/>
          <p:nvPr/>
        </p:nvSpPr>
        <p:spPr>
          <a:xfrm rot="0">
            <a:off x="10155259" y="1660244"/>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longitude</a:t>
            </a:r>
          </a:p>
        </p:txBody>
      </p:sp>
      <p:sp>
        <p:nvSpPr>
          <p:cNvPr name="TextBox 8" id="8"/>
          <p:cNvSpPr txBox="true"/>
          <p:nvPr/>
        </p:nvSpPr>
        <p:spPr>
          <a:xfrm rot="0">
            <a:off x="10155259" y="2374475"/>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latitude</a:t>
            </a:r>
          </a:p>
        </p:txBody>
      </p:sp>
      <p:sp>
        <p:nvSpPr>
          <p:cNvPr name="TextBox 9" id="9"/>
          <p:cNvSpPr txBox="true"/>
          <p:nvPr/>
        </p:nvSpPr>
        <p:spPr>
          <a:xfrm rot="0">
            <a:off x="10155259" y="3088706"/>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Housing Median Age</a:t>
            </a:r>
          </a:p>
        </p:txBody>
      </p:sp>
      <p:sp>
        <p:nvSpPr>
          <p:cNvPr name="TextBox 10" id="10"/>
          <p:cNvSpPr txBox="true"/>
          <p:nvPr/>
        </p:nvSpPr>
        <p:spPr>
          <a:xfrm rot="0">
            <a:off x="10155259" y="3802937"/>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Total Rooms</a:t>
            </a:r>
          </a:p>
        </p:txBody>
      </p:sp>
      <p:sp>
        <p:nvSpPr>
          <p:cNvPr name="TextBox 11" id="11"/>
          <p:cNvSpPr txBox="true"/>
          <p:nvPr/>
        </p:nvSpPr>
        <p:spPr>
          <a:xfrm rot="0">
            <a:off x="10155259" y="4517168"/>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Total Bedrooms</a:t>
            </a:r>
          </a:p>
        </p:txBody>
      </p:sp>
      <p:sp>
        <p:nvSpPr>
          <p:cNvPr name="TextBox 12" id="12"/>
          <p:cNvSpPr txBox="true"/>
          <p:nvPr/>
        </p:nvSpPr>
        <p:spPr>
          <a:xfrm rot="0">
            <a:off x="10155259" y="5231399"/>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Population</a:t>
            </a:r>
          </a:p>
        </p:txBody>
      </p:sp>
      <p:sp>
        <p:nvSpPr>
          <p:cNvPr name="TextBox 13" id="13"/>
          <p:cNvSpPr txBox="true"/>
          <p:nvPr/>
        </p:nvSpPr>
        <p:spPr>
          <a:xfrm rot="0">
            <a:off x="10155259" y="5945630"/>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Households</a:t>
            </a:r>
          </a:p>
        </p:txBody>
      </p:sp>
      <p:sp>
        <p:nvSpPr>
          <p:cNvPr name="TextBox 14" id="14"/>
          <p:cNvSpPr txBox="true"/>
          <p:nvPr/>
        </p:nvSpPr>
        <p:spPr>
          <a:xfrm rot="0">
            <a:off x="10155259" y="6659861"/>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Median Income</a:t>
            </a:r>
          </a:p>
        </p:txBody>
      </p:sp>
      <p:sp>
        <p:nvSpPr>
          <p:cNvPr name="TextBox 15" id="15"/>
          <p:cNvSpPr txBox="true"/>
          <p:nvPr/>
        </p:nvSpPr>
        <p:spPr>
          <a:xfrm rot="0">
            <a:off x="10155259" y="7374092"/>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Median House Value</a:t>
            </a:r>
          </a:p>
        </p:txBody>
      </p:sp>
      <p:sp>
        <p:nvSpPr>
          <p:cNvPr name="TextBox 16" id="16"/>
          <p:cNvSpPr txBox="true"/>
          <p:nvPr/>
        </p:nvSpPr>
        <p:spPr>
          <a:xfrm rot="0">
            <a:off x="10155259" y="8088323"/>
            <a:ext cx="6109328" cy="481283"/>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Bold"/>
                <a:ea typeface="Fira Sans Bold"/>
                <a:cs typeface="Fira Sans Bold"/>
                <a:sym typeface="Fira Sans Bold"/>
              </a:rPr>
              <a:t>ocean Proximity</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C4F"/>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FFFFFF"/>
            </a:solidFill>
            <a:prstDash val="solid"/>
            <a:headEnd type="none" len="sm" w="sm"/>
            <a:tailEnd type="none" len="sm" w="sm"/>
          </a:ln>
        </p:spPr>
      </p:sp>
      <p:grpSp>
        <p:nvGrpSpPr>
          <p:cNvPr name="Group 3" id="3"/>
          <p:cNvGrpSpPr/>
          <p:nvPr/>
        </p:nvGrpSpPr>
        <p:grpSpPr>
          <a:xfrm rot="0">
            <a:off x="1028700" y="4886439"/>
            <a:ext cx="3364925" cy="2743116"/>
            <a:chOff x="0" y="0"/>
            <a:chExt cx="4486566" cy="3657489"/>
          </a:xfrm>
        </p:grpSpPr>
        <p:sp>
          <p:nvSpPr>
            <p:cNvPr name="TextBox 4" id="4"/>
            <p:cNvSpPr txBox="true"/>
            <p:nvPr/>
          </p:nvSpPr>
          <p:spPr>
            <a:xfrm rot="0">
              <a:off x="0" y="-9525"/>
              <a:ext cx="4486566" cy="14573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FFFFFF"/>
                  </a:solidFill>
                  <a:latin typeface="Fira Sans Bold"/>
                  <a:ea typeface="Fira Sans Bold"/>
                  <a:cs typeface="Fira Sans Bold"/>
                  <a:sym typeface="Fira Sans Bold"/>
                </a:rPr>
                <a:t>Distribution Analysis</a:t>
              </a:r>
            </a:p>
          </p:txBody>
        </p:sp>
        <p:sp>
          <p:nvSpPr>
            <p:cNvPr name="TextBox 5" id="5"/>
            <p:cNvSpPr txBox="true"/>
            <p:nvPr/>
          </p:nvSpPr>
          <p:spPr>
            <a:xfrm rot="0">
              <a:off x="0" y="1798249"/>
              <a:ext cx="4486566" cy="185924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Fira Sans Light"/>
                  <a:ea typeface="Fira Sans Light"/>
                  <a:cs typeface="Fira Sans Light"/>
                  <a:sym typeface="Fira Sans Light"/>
                </a:rPr>
                <a:t>Performing a skewness analysis found no normally distributed numerical features.</a:t>
              </a:r>
            </a:p>
          </p:txBody>
        </p:sp>
      </p:grpSp>
      <p:grpSp>
        <p:nvGrpSpPr>
          <p:cNvPr name="Group 6" id="6"/>
          <p:cNvGrpSpPr/>
          <p:nvPr/>
        </p:nvGrpSpPr>
        <p:grpSpPr>
          <a:xfrm rot="0">
            <a:off x="5317258" y="5781519"/>
            <a:ext cx="3364925" cy="1848037"/>
            <a:chOff x="0" y="0"/>
            <a:chExt cx="4486566" cy="2464049"/>
          </a:xfrm>
        </p:grpSpPr>
        <p:sp>
          <p:nvSpPr>
            <p:cNvPr name="TextBox 7" id="7"/>
            <p:cNvSpPr txBox="true"/>
            <p:nvPr/>
          </p:nvSpPr>
          <p:spPr>
            <a:xfrm rot="0">
              <a:off x="0" y="-9525"/>
              <a:ext cx="4486566" cy="7334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FFFFFF"/>
                  </a:solidFill>
                  <a:latin typeface="Fira Sans Medium"/>
                  <a:ea typeface="Fira Sans Medium"/>
                  <a:cs typeface="Fira Sans Medium"/>
                  <a:sym typeface="Fira Sans Medium"/>
                </a:rPr>
                <a:t>Missing Value</a:t>
              </a:r>
            </a:p>
          </p:txBody>
        </p:sp>
        <p:sp>
          <p:nvSpPr>
            <p:cNvPr name="TextBox 8" id="8"/>
            <p:cNvSpPr txBox="true"/>
            <p:nvPr/>
          </p:nvSpPr>
          <p:spPr>
            <a:xfrm rot="0">
              <a:off x="0" y="1074646"/>
              <a:ext cx="4486566" cy="1389403"/>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Fira Sans Light"/>
                  <a:ea typeface="Fira Sans Light"/>
                  <a:cs typeface="Fira Sans Light"/>
                  <a:sym typeface="Fira Sans Light"/>
                </a:rPr>
                <a:t>Found missing values in the total_bedrooms column, as many as 137 data points.</a:t>
              </a:r>
            </a:p>
          </p:txBody>
        </p:sp>
      </p:grpSp>
      <p:grpSp>
        <p:nvGrpSpPr>
          <p:cNvPr name="Group 9" id="9"/>
          <p:cNvGrpSpPr/>
          <p:nvPr/>
        </p:nvGrpSpPr>
        <p:grpSpPr>
          <a:xfrm rot="0">
            <a:off x="13894375" y="5076828"/>
            <a:ext cx="3364925" cy="2552728"/>
            <a:chOff x="0" y="0"/>
            <a:chExt cx="4486566" cy="3403638"/>
          </a:xfrm>
        </p:grpSpPr>
        <p:sp>
          <p:nvSpPr>
            <p:cNvPr name="TextBox 10" id="10"/>
            <p:cNvSpPr txBox="true"/>
            <p:nvPr/>
          </p:nvSpPr>
          <p:spPr>
            <a:xfrm rot="0">
              <a:off x="0" y="-9525"/>
              <a:ext cx="4486566" cy="7334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FFFFFF"/>
                  </a:solidFill>
                  <a:latin typeface="Fira Sans Medium"/>
                  <a:ea typeface="Fira Sans Medium"/>
                  <a:cs typeface="Fira Sans Medium"/>
                  <a:sym typeface="Fira Sans Medium"/>
                </a:rPr>
                <a:t>Anomaly</a:t>
              </a:r>
            </a:p>
          </p:txBody>
        </p:sp>
        <p:sp>
          <p:nvSpPr>
            <p:cNvPr name="TextBox 11" id="11"/>
            <p:cNvSpPr txBox="true"/>
            <p:nvPr/>
          </p:nvSpPr>
          <p:spPr>
            <a:xfrm rot="0">
              <a:off x="0" y="1074646"/>
              <a:ext cx="4486566" cy="2328991"/>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FFFFFF"/>
                  </a:solidFill>
                  <a:latin typeface="Fira Sans Light"/>
                  <a:ea typeface="Fira Sans Light"/>
                  <a:cs typeface="Fira Sans Light"/>
                  <a:sym typeface="Fira Sans Light"/>
                </a:rPr>
                <a:t>In the median_house_value column there are 678 data with $500,001 and median_age there are 896 data aged 52 Years.</a:t>
              </a:r>
            </a:p>
          </p:txBody>
        </p:sp>
      </p:grpSp>
      <p:grpSp>
        <p:nvGrpSpPr>
          <p:cNvPr name="Group 12" id="12"/>
          <p:cNvGrpSpPr/>
          <p:nvPr/>
        </p:nvGrpSpPr>
        <p:grpSpPr>
          <a:xfrm rot="0">
            <a:off x="9605817" y="5076931"/>
            <a:ext cx="3364925" cy="2552625"/>
            <a:chOff x="0" y="0"/>
            <a:chExt cx="4486566" cy="3403500"/>
          </a:xfrm>
        </p:grpSpPr>
        <p:sp>
          <p:nvSpPr>
            <p:cNvPr name="TextBox 13" id="13"/>
            <p:cNvSpPr txBox="true"/>
            <p:nvPr/>
          </p:nvSpPr>
          <p:spPr>
            <a:xfrm rot="0">
              <a:off x="0" y="-9525"/>
              <a:ext cx="4486566" cy="733288"/>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FFFFFF"/>
                  </a:solidFill>
                  <a:latin typeface="Fira Sans Medium"/>
                  <a:ea typeface="Fira Sans Medium"/>
                  <a:cs typeface="Fira Sans Medium"/>
                  <a:sym typeface="Fira Sans Medium"/>
                </a:rPr>
                <a:t>Outlier</a:t>
              </a:r>
            </a:p>
          </p:txBody>
        </p:sp>
        <p:sp>
          <p:nvSpPr>
            <p:cNvPr name="TextBox 14" id="14"/>
            <p:cNvSpPr txBox="true"/>
            <p:nvPr/>
          </p:nvSpPr>
          <p:spPr>
            <a:xfrm rot="0">
              <a:off x="0" y="1074509"/>
              <a:ext cx="4486566" cy="2328991"/>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FFFFFF"/>
                  </a:solidFill>
                  <a:latin typeface="Fira Sans Light"/>
                  <a:ea typeface="Fira Sans Light"/>
                  <a:cs typeface="Fira Sans Light"/>
                  <a:sym typeface="Fira Sans Light"/>
                </a:rPr>
                <a:t>It was found that there were outliers in the feature column. It was decided not to delete the data because it was considered important.</a:t>
              </a:r>
            </a:p>
          </p:txBody>
        </p:sp>
      </p:grpSp>
      <p:grpSp>
        <p:nvGrpSpPr>
          <p:cNvPr name="Group 15" id="15"/>
          <p:cNvGrpSpPr/>
          <p:nvPr/>
        </p:nvGrpSpPr>
        <p:grpSpPr>
          <a:xfrm rot="0">
            <a:off x="1031805" y="8198352"/>
            <a:ext cx="380203" cy="329258"/>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solidFill>
          </p:spPr>
        </p:sp>
      </p:grpSp>
      <p:grpSp>
        <p:nvGrpSpPr>
          <p:cNvPr name="Group 17" id="17"/>
          <p:cNvGrpSpPr/>
          <p:nvPr/>
        </p:nvGrpSpPr>
        <p:grpSpPr>
          <a:xfrm rot="0">
            <a:off x="5317258" y="8198352"/>
            <a:ext cx="380203" cy="329258"/>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solidFill>
          </p:spPr>
        </p:sp>
      </p:grpSp>
      <p:grpSp>
        <p:nvGrpSpPr>
          <p:cNvPr name="Group 19" id="19"/>
          <p:cNvGrpSpPr/>
          <p:nvPr/>
        </p:nvGrpSpPr>
        <p:grpSpPr>
          <a:xfrm rot="0">
            <a:off x="9605817" y="8217402"/>
            <a:ext cx="380203" cy="329258"/>
            <a:chOff x="0" y="0"/>
            <a:chExt cx="3619627" cy="3134614"/>
          </a:xfrm>
        </p:grpSpPr>
        <p:sp>
          <p:nvSpPr>
            <p:cNvPr name="Freeform 20" id="2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solidFill>
          </p:spPr>
        </p:sp>
      </p:grpSp>
      <p:grpSp>
        <p:nvGrpSpPr>
          <p:cNvPr name="Group 21" id="21"/>
          <p:cNvGrpSpPr/>
          <p:nvPr/>
        </p:nvGrpSpPr>
        <p:grpSpPr>
          <a:xfrm rot="0">
            <a:off x="13894375" y="8198352"/>
            <a:ext cx="380203" cy="329258"/>
            <a:chOff x="0" y="0"/>
            <a:chExt cx="3619627" cy="3134614"/>
          </a:xfrm>
        </p:grpSpPr>
        <p:sp>
          <p:nvSpPr>
            <p:cNvPr name="Freeform 22" id="2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solidFill>
          </p:spPr>
        </p:sp>
      </p:grpSp>
      <p:grpSp>
        <p:nvGrpSpPr>
          <p:cNvPr name="Group 23" id="23"/>
          <p:cNvGrpSpPr/>
          <p:nvPr/>
        </p:nvGrpSpPr>
        <p:grpSpPr>
          <a:xfrm rot="0">
            <a:off x="16799111" y="2687862"/>
            <a:ext cx="2977778" cy="2578770"/>
            <a:chOff x="0" y="0"/>
            <a:chExt cx="3619627" cy="3134614"/>
          </a:xfrm>
        </p:grpSpPr>
        <p:sp>
          <p:nvSpPr>
            <p:cNvPr name="Freeform 24" id="2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025A1"/>
            </a:solidFill>
          </p:spPr>
        </p:sp>
      </p:grpSp>
      <p:grpSp>
        <p:nvGrpSpPr>
          <p:cNvPr name="Group 25" id="25"/>
          <p:cNvGrpSpPr/>
          <p:nvPr/>
        </p:nvGrpSpPr>
        <p:grpSpPr>
          <a:xfrm rot="0">
            <a:off x="13660090" y="-135282"/>
            <a:ext cx="4201515" cy="3638531"/>
            <a:chOff x="0" y="0"/>
            <a:chExt cx="3619627" cy="3134614"/>
          </a:xfrm>
        </p:grpSpPr>
        <p:sp>
          <p:nvSpPr>
            <p:cNvPr name="Freeform 26" id="2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27" id="27"/>
          <p:cNvGrpSpPr/>
          <p:nvPr/>
        </p:nvGrpSpPr>
        <p:grpSpPr>
          <a:xfrm rot="0">
            <a:off x="13243939" y="-956153"/>
            <a:ext cx="2481390" cy="2148895"/>
            <a:chOff x="0" y="0"/>
            <a:chExt cx="3619627" cy="3134614"/>
          </a:xfrm>
        </p:grpSpPr>
        <p:sp>
          <p:nvSpPr>
            <p:cNvPr name="Freeform 28" id="2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name="TextBox 29" id="29"/>
          <p:cNvSpPr txBox="true"/>
          <p:nvPr/>
        </p:nvSpPr>
        <p:spPr>
          <a:xfrm rot="0">
            <a:off x="574501" y="620723"/>
            <a:ext cx="13910132" cy="1724566"/>
          </a:xfrm>
          <a:prstGeom prst="rect">
            <a:avLst/>
          </a:prstGeom>
        </p:spPr>
        <p:txBody>
          <a:bodyPr anchor="t" rtlCol="false" tIns="0" lIns="0" bIns="0" rIns="0">
            <a:spAutoFit/>
          </a:bodyPr>
          <a:lstStyle/>
          <a:p>
            <a:pPr algn="l">
              <a:lnSpc>
                <a:spcPts val="6399"/>
              </a:lnSpc>
            </a:pPr>
            <a:r>
              <a:rPr lang="en-US" sz="6399">
                <a:solidFill>
                  <a:srgbClr val="5BA3F8"/>
                </a:solidFill>
                <a:latin typeface="Horizon"/>
                <a:ea typeface="Horizon"/>
                <a:cs typeface="Horizon"/>
                <a:sym typeface="Horizon"/>
              </a:rPr>
              <a:t>DATA PREPROCESSING</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0C4F"/>
        </a:solidFill>
      </p:bgPr>
    </p:bg>
    <p:spTree>
      <p:nvGrpSpPr>
        <p:cNvPr id="1" name=""/>
        <p:cNvGrpSpPr/>
        <p:nvPr/>
      </p:nvGrpSpPr>
      <p:grpSpPr>
        <a:xfrm>
          <a:off x="0" y="0"/>
          <a:ext cx="0" cy="0"/>
          <a:chOff x="0" y="0"/>
          <a:chExt cx="0" cy="0"/>
        </a:xfrm>
      </p:grpSpPr>
      <p:sp>
        <p:nvSpPr>
          <p:cNvPr name="AutoShape 2" id="2"/>
          <p:cNvSpPr/>
          <p:nvPr/>
        </p:nvSpPr>
        <p:spPr>
          <a:xfrm flipV="true">
            <a:off x="0" y="8362981"/>
            <a:ext cx="5616659" cy="28575"/>
          </a:xfrm>
          <a:prstGeom prst="line">
            <a:avLst/>
          </a:prstGeom>
          <a:ln cap="rnd" w="19050">
            <a:solidFill>
              <a:srgbClr val="FFFFFF"/>
            </a:solidFill>
            <a:prstDash val="solid"/>
            <a:headEnd type="none" len="sm" w="sm"/>
            <a:tailEnd type="none" len="sm" w="sm"/>
          </a:ln>
        </p:spPr>
      </p:sp>
      <p:grpSp>
        <p:nvGrpSpPr>
          <p:cNvPr name="Group 3" id="3"/>
          <p:cNvGrpSpPr/>
          <p:nvPr/>
        </p:nvGrpSpPr>
        <p:grpSpPr>
          <a:xfrm rot="0">
            <a:off x="1028700" y="5392662"/>
            <a:ext cx="3364925" cy="2200415"/>
            <a:chOff x="0" y="0"/>
            <a:chExt cx="4486566" cy="2933886"/>
          </a:xfrm>
        </p:grpSpPr>
        <p:sp>
          <p:nvSpPr>
            <p:cNvPr name="TextBox 4" id="4"/>
            <p:cNvSpPr txBox="true"/>
            <p:nvPr/>
          </p:nvSpPr>
          <p:spPr>
            <a:xfrm rot="0">
              <a:off x="0" y="-9525"/>
              <a:ext cx="4486566" cy="7334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FFFFFF"/>
                  </a:solidFill>
                  <a:latin typeface="Fira Sans Medium"/>
                  <a:ea typeface="Fira Sans Medium"/>
                  <a:cs typeface="Fira Sans Medium"/>
                  <a:sym typeface="Fira Sans Medium"/>
                </a:rPr>
                <a:t>Duplicate</a:t>
              </a:r>
            </a:p>
          </p:txBody>
        </p:sp>
        <p:sp>
          <p:nvSpPr>
            <p:cNvPr name="TextBox 5" id="5"/>
            <p:cNvSpPr txBox="true"/>
            <p:nvPr/>
          </p:nvSpPr>
          <p:spPr>
            <a:xfrm rot="0">
              <a:off x="0" y="1074646"/>
              <a:ext cx="4486566" cy="1859240"/>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FFFFFF"/>
                  </a:solidFill>
                  <a:latin typeface="Fira Sans Light"/>
                  <a:ea typeface="Fira Sans Light"/>
                  <a:cs typeface="Fira Sans Light"/>
                  <a:sym typeface="Fira Sans Light"/>
                </a:rPr>
                <a:t>After performing a duplicate check, it was found that there were no duplicate rows. </a:t>
              </a:r>
            </a:p>
          </p:txBody>
        </p:sp>
      </p:grpSp>
      <p:grpSp>
        <p:nvGrpSpPr>
          <p:cNvPr name="Group 6" id="6"/>
          <p:cNvGrpSpPr/>
          <p:nvPr/>
        </p:nvGrpSpPr>
        <p:grpSpPr>
          <a:xfrm rot="0">
            <a:off x="1031805" y="8198352"/>
            <a:ext cx="380203" cy="329258"/>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solidFill>
          </p:spPr>
        </p:sp>
      </p:grpSp>
      <p:grpSp>
        <p:nvGrpSpPr>
          <p:cNvPr name="Group 8" id="8"/>
          <p:cNvGrpSpPr/>
          <p:nvPr/>
        </p:nvGrpSpPr>
        <p:grpSpPr>
          <a:xfrm rot="0">
            <a:off x="16799111" y="2687862"/>
            <a:ext cx="2977778" cy="2578770"/>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1025A1"/>
            </a:solidFill>
          </p:spPr>
        </p:sp>
      </p:grpSp>
      <p:grpSp>
        <p:nvGrpSpPr>
          <p:cNvPr name="Group 10" id="10"/>
          <p:cNvGrpSpPr/>
          <p:nvPr/>
        </p:nvGrpSpPr>
        <p:grpSpPr>
          <a:xfrm rot="0">
            <a:off x="13660090" y="-135282"/>
            <a:ext cx="4201515" cy="3638531"/>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B4A9D"/>
            </a:solidFill>
          </p:spPr>
        </p:sp>
      </p:grpSp>
      <p:grpSp>
        <p:nvGrpSpPr>
          <p:cNvPr name="Group 12" id="12"/>
          <p:cNvGrpSpPr/>
          <p:nvPr/>
        </p:nvGrpSpPr>
        <p:grpSpPr>
          <a:xfrm rot="0">
            <a:off x="13243939" y="-956153"/>
            <a:ext cx="2481390" cy="2148895"/>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name="TextBox 14" id="14"/>
          <p:cNvSpPr txBox="true"/>
          <p:nvPr/>
        </p:nvSpPr>
        <p:spPr>
          <a:xfrm rot="0">
            <a:off x="574501" y="620723"/>
            <a:ext cx="13910132" cy="1724566"/>
          </a:xfrm>
          <a:prstGeom prst="rect">
            <a:avLst/>
          </a:prstGeom>
        </p:spPr>
        <p:txBody>
          <a:bodyPr anchor="t" rtlCol="false" tIns="0" lIns="0" bIns="0" rIns="0">
            <a:spAutoFit/>
          </a:bodyPr>
          <a:lstStyle/>
          <a:p>
            <a:pPr algn="l">
              <a:lnSpc>
                <a:spcPts val="6399"/>
              </a:lnSpc>
            </a:pPr>
            <a:r>
              <a:rPr lang="en-US" sz="6399">
                <a:solidFill>
                  <a:srgbClr val="5BA3F8"/>
                </a:solidFill>
                <a:latin typeface="Horizon"/>
                <a:ea typeface="Horizon"/>
                <a:cs typeface="Horizon"/>
                <a:sym typeface="Horizon"/>
              </a:rPr>
              <a:t>DATA PREPROCESSING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DAGK1YaV0ms</dc:identifier>
  <dcterms:modified xsi:type="dcterms:W3CDTF">2011-08-01T06:04:30Z</dcterms:modified>
  <cp:revision>1</cp:revision>
  <dc:title>Hitam dan Biru Modern Pengembangan Bisnis Presentation</dc:title>
</cp:coreProperties>
</file>